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4"/>
  </p:sldMasterIdLst>
  <p:notesMasterIdLst>
    <p:notesMasterId r:id="rId24"/>
  </p:notesMasterIdLst>
  <p:handoutMasterIdLst>
    <p:handoutMasterId r:id="rId25"/>
  </p:handoutMasterIdLst>
  <p:sldIdLst>
    <p:sldId id="348" r:id="rId5"/>
    <p:sldId id="389" r:id="rId6"/>
    <p:sldId id="393" r:id="rId7"/>
    <p:sldId id="362" r:id="rId8"/>
    <p:sldId id="372" r:id="rId9"/>
    <p:sldId id="387" r:id="rId10"/>
    <p:sldId id="378" r:id="rId11"/>
    <p:sldId id="386" r:id="rId12"/>
    <p:sldId id="323" r:id="rId13"/>
    <p:sldId id="381" r:id="rId14"/>
    <p:sldId id="295" r:id="rId15"/>
    <p:sldId id="394" r:id="rId16"/>
    <p:sldId id="368" r:id="rId17"/>
    <p:sldId id="395" r:id="rId18"/>
    <p:sldId id="382" r:id="rId19"/>
    <p:sldId id="343" r:id="rId20"/>
    <p:sldId id="390" r:id="rId21"/>
    <p:sldId id="360" r:id="rId22"/>
    <p:sldId id="39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045EFA-37F6-4B9A-82AE-81A31D14915B}" v="157" dt="2025-09-05T20:24:18.6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94641" autoAdjust="0"/>
  </p:normalViewPr>
  <p:slideViewPr>
    <p:cSldViewPr snapToGrid="0" showGuides="1">
      <p:cViewPr varScale="1">
        <p:scale>
          <a:sx n="74" d="100"/>
          <a:sy n="74" d="100"/>
        </p:scale>
        <p:origin x="1075" y="67"/>
      </p:cViewPr>
      <p:guideLst>
        <p:guide orient="horz" pos="2160"/>
        <p:guide pos="3840"/>
        <p:guide orient="horz" pos="3960"/>
      </p:guideLst>
    </p:cSldViewPr>
  </p:slideViewPr>
  <p:notesTextViewPr>
    <p:cViewPr>
      <p:scale>
        <a:sx n="3" d="2"/>
        <a:sy n="3" d="2"/>
      </p:scale>
      <p:origin x="0" y="0"/>
    </p:cViewPr>
  </p:notesTextViewPr>
  <p:sorterViewPr>
    <p:cViewPr>
      <p:scale>
        <a:sx n="100" d="100"/>
        <a:sy n="100" d="100"/>
      </p:scale>
      <p:origin x="0" y="-427"/>
    </p:cViewPr>
  </p:sorterViewPr>
  <p:notesViewPr>
    <p:cSldViewPr snapToGrid="0" showGuides="1">
      <p:cViewPr varScale="1">
        <p:scale>
          <a:sx n="76" d="100"/>
          <a:sy n="76" d="100"/>
        </p:scale>
        <p:origin x="253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DC3787-D225-4F78-8E71-4DD8FC1EC8F1}" type="datetimeFigureOut">
              <a:rPr lang="en-US" smtClean="0"/>
              <a:t>9/7/2025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6B2D29-8AC0-4FB1-933D-AD24ECC4354D}" type="slidenum">
              <a:rPr lang="en-US" smtClean="0"/>
              <a:t>‹#›</a:t>
            </a:fld>
            <a:endParaRPr lang="en-US" dirty="0"/>
          </a:p>
        </p:txBody>
      </p:sp>
    </p:spTree>
    <p:extLst>
      <p:ext uri="{BB962C8B-B14F-4D97-AF65-F5344CB8AC3E}">
        <p14:creationId xmlns:p14="http://schemas.microsoft.com/office/powerpoint/2010/main" val="1973540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E625E-096F-494B-B7CE-A49E276A3A39}" type="datetimeFigureOut">
              <a:rPr lang="en-US" smtClean="0"/>
              <a:t>9/7/2025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2C895-EB1C-4157-9E46-0DF3298BA9C2}" type="slidenum">
              <a:rPr lang="en-US" smtClean="0"/>
              <a:t>‹#›</a:t>
            </a:fld>
            <a:endParaRPr lang="en-US" dirty="0"/>
          </a:p>
        </p:txBody>
      </p:sp>
    </p:spTree>
    <p:extLst>
      <p:ext uri="{BB962C8B-B14F-4D97-AF65-F5344CB8AC3E}">
        <p14:creationId xmlns:p14="http://schemas.microsoft.com/office/powerpoint/2010/main" val="216766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a:t>
            </a:fld>
            <a:endParaRPr lang="en-US" dirty="0"/>
          </a:p>
        </p:txBody>
      </p:sp>
    </p:spTree>
    <p:extLst>
      <p:ext uri="{BB962C8B-B14F-4D97-AF65-F5344CB8AC3E}">
        <p14:creationId xmlns:p14="http://schemas.microsoft.com/office/powerpoint/2010/main" val="222618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4</a:t>
            </a:fld>
            <a:endParaRPr lang="en-US" dirty="0"/>
          </a:p>
        </p:txBody>
      </p:sp>
    </p:spTree>
    <p:extLst>
      <p:ext uri="{BB962C8B-B14F-4D97-AF65-F5344CB8AC3E}">
        <p14:creationId xmlns:p14="http://schemas.microsoft.com/office/powerpoint/2010/main" val="4156921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5</a:t>
            </a:fld>
            <a:endParaRPr lang="en-US"/>
          </a:p>
        </p:txBody>
      </p:sp>
    </p:spTree>
    <p:extLst>
      <p:ext uri="{BB962C8B-B14F-4D97-AF65-F5344CB8AC3E}">
        <p14:creationId xmlns:p14="http://schemas.microsoft.com/office/powerpoint/2010/main" val="384071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7</a:t>
            </a:fld>
            <a:endParaRPr lang="en-US" dirty="0"/>
          </a:p>
        </p:txBody>
      </p:sp>
    </p:spTree>
    <p:extLst>
      <p:ext uri="{BB962C8B-B14F-4D97-AF65-F5344CB8AC3E}">
        <p14:creationId xmlns:p14="http://schemas.microsoft.com/office/powerpoint/2010/main" val="1927590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10</a:t>
            </a:fld>
            <a:endParaRPr lang="en-US" dirty="0"/>
          </a:p>
        </p:txBody>
      </p:sp>
    </p:spTree>
    <p:extLst>
      <p:ext uri="{BB962C8B-B14F-4D97-AF65-F5344CB8AC3E}">
        <p14:creationId xmlns:p14="http://schemas.microsoft.com/office/powerpoint/2010/main" val="2924664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3FA2C895-EB1C-4157-9E46-0DF3298BA9C2}" type="slidenum">
              <a:rPr lang="en-US" smtClean="0"/>
              <a:t>11</a:t>
            </a:fld>
            <a:endParaRPr lang="en-US"/>
          </a:p>
        </p:txBody>
      </p:sp>
    </p:spTree>
    <p:extLst>
      <p:ext uri="{BB962C8B-B14F-4D97-AF65-F5344CB8AC3E}">
        <p14:creationId xmlns:p14="http://schemas.microsoft.com/office/powerpoint/2010/main" val="3118674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12</a:t>
            </a:fld>
            <a:endParaRPr lang="en-US" dirty="0"/>
          </a:p>
        </p:txBody>
      </p:sp>
    </p:spTree>
    <p:extLst>
      <p:ext uri="{BB962C8B-B14F-4D97-AF65-F5344CB8AC3E}">
        <p14:creationId xmlns:p14="http://schemas.microsoft.com/office/powerpoint/2010/main" val="3316477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A2C895-EB1C-4157-9E46-0DF3298BA9C2}" type="slidenum">
              <a:rPr lang="en-US" smtClean="0"/>
              <a:t>13</a:t>
            </a:fld>
            <a:endParaRPr lang="en-US" dirty="0"/>
          </a:p>
        </p:txBody>
      </p:sp>
    </p:spTree>
    <p:extLst>
      <p:ext uri="{BB962C8B-B14F-4D97-AF65-F5344CB8AC3E}">
        <p14:creationId xmlns:p14="http://schemas.microsoft.com/office/powerpoint/2010/main" val="1567706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14</a:t>
            </a:fld>
            <a:endParaRPr lang="en-US" dirty="0"/>
          </a:p>
        </p:txBody>
      </p:sp>
    </p:spTree>
    <p:extLst>
      <p:ext uri="{BB962C8B-B14F-4D97-AF65-F5344CB8AC3E}">
        <p14:creationId xmlns:p14="http://schemas.microsoft.com/office/powerpoint/2010/main" val="657913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15</a:t>
            </a:fld>
            <a:endParaRPr lang="en-US" dirty="0"/>
          </a:p>
        </p:txBody>
      </p:sp>
    </p:spTree>
    <p:extLst>
      <p:ext uri="{BB962C8B-B14F-4D97-AF65-F5344CB8AC3E}">
        <p14:creationId xmlns:p14="http://schemas.microsoft.com/office/powerpoint/2010/main" val="3550408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3FA2C895-EB1C-4157-9E46-0DF3298BA9C2}" type="slidenum">
              <a:rPr lang="en-US" smtClean="0"/>
              <a:t>16</a:t>
            </a:fld>
            <a:endParaRPr lang="en-US" dirty="0"/>
          </a:p>
        </p:txBody>
      </p:sp>
    </p:spTree>
    <p:extLst>
      <p:ext uri="{BB962C8B-B14F-4D97-AF65-F5344CB8AC3E}">
        <p14:creationId xmlns:p14="http://schemas.microsoft.com/office/powerpoint/2010/main" val="250611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456-875A-E008-DFD1-E77326F551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5A29099-A1C0-1423-0545-E21E29B1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82B2618E-BB5A-9CCE-D951-10CEA9902269}"/>
              </a:ext>
            </a:extLst>
          </p:cNvPr>
          <p:cNvSpPr>
            <a:spLocks noGrp="1"/>
          </p:cNvSpPr>
          <p:nvPr>
            <p:ph type="dt" sz="half" idx="10"/>
          </p:nvPr>
        </p:nvSpPr>
        <p:spPr/>
        <p:txBody>
          <a:bodyPr/>
          <a:lstStyle/>
          <a:p>
            <a:fld id="{EED287B1-10B2-498E-AB88-8F08CA169E5C}" type="datetime1">
              <a:rPr lang="en-US" smtClean="0"/>
              <a:t>9/7/2025</a:t>
            </a:fld>
            <a:endParaRPr lang="en-US" dirty="0"/>
          </a:p>
        </p:txBody>
      </p:sp>
      <p:sp>
        <p:nvSpPr>
          <p:cNvPr id="5" name="Footer Placeholder 4">
            <a:extLst>
              <a:ext uri="{FF2B5EF4-FFF2-40B4-BE49-F238E27FC236}">
                <a16:creationId xmlns:a16="http://schemas.microsoft.com/office/drawing/2014/main" id="{E6F5E4DC-23C0-E00B-8BEB-48C8929678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496A0A-1E3C-6315-5B42-F597DF562235}"/>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5636013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6C6F-2B34-1F8E-3416-4014F577220B}"/>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C79DAC6-D668-88D2-B72B-14D3BA8A22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39E665D-958A-A931-C788-6B3A7317355C}"/>
              </a:ext>
            </a:extLst>
          </p:cNvPr>
          <p:cNvSpPr>
            <a:spLocks noGrp="1"/>
          </p:cNvSpPr>
          <p:nvPr>
            <p:ph type="dt" sz="half" idx="10"/>
          </p:nvPr>
        </p:nvSpPr>
        <p:spPr/>
        <p:txBody>
          <a:bodyPr/>
          <a:lstStyle/>
          <a:p>
            <a:fld id="{2FF0C144-8206-4C57-B7F2-12168FDC6C23}" type="datetime1">
              <a:rPr lang="en-US" smtClean="0"/>
              <a:t>9/7/2025</a:t>
            </a:fld>
            <a:endParaRPr lang="en-US" dirty="0"/>
          </a:p>
        </p:txBody>
      </p:sp>
      <p:sp>
        <p:nvSpPr>
          <p:cNvPr id="5" name="Footer Placeholder 4">
            <a:extLst>
              <a:ext uri="{FF2B5EF4-FFF2-40B4-BE49-F238E27FC236}">
                <a16:creationId xmlns:a16="http://schemas.microsoft.com/office/drawing/2014/main" id="{0D382D05-BE98-87C3-6EC5-D3FCC09FC6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9F4FB0-6314-C4FB-2C48-D25D8EEAE0D5}"/>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93963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39978-5164-22A4-7CDD-9E5661D2D3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1C4251CD-8FA5-DC29-1861-5B8A9869743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D46390-EB7C-B146-B946-F2E68BFD03C5}"/>
              </a:ext>
            </a:extLst>
          </p:cNvPr>
          <p:cNvSpPr>
            <a:spLocks noGrp="1"/>
          </p:cNvSpPr>
          <p:nvPr>
            <p:ph type="dt" sz="half" idx="10"/>
          </p:nvPr>
        </p:nvSpPr>
        <p:spPr/>
        <p:txBody>
          <a:bodyPr/>
          <a:lstStyle/>
          <a:p>
            <a:fld id="{664C8FB8-1142-402E-8BCA-4DC30F103E56}" type="datetime1">
              <a:rPr lang="en-US" smtClean="0"/>
              <a:t>9/7/2025</a:t>
            </a:fld>
            <a:endParaRPr lang="en-US" dirty="0"/>
          </a:p>
        </p:txBody>
      </p:sp>
      <p:sp>
        <p:nvSpPr>
          <p:cNvPr id="5" name="Footer Placeholder 4">
            <a:extLst>
              <a:ext uri="{FF2B5EF4-FFF2-40B4-BE49-F238E27FC236}">
                <a16:creationId xmlns:a16="http://schemas.microsoft.com/office/drawing/2014/main" id="{53E14D65-54F3-285A-70C7-06BD8F7B944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0D5D55-E5F9-C63E-3629-5EBAECA6328C}"/>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783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FC9D-E5ED-F5ED-1D0D-0AAB1D1D4B46}"/>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0C91BE64-9535-CD42-7758-A9C52C5E5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411362BF-9AD6-5F73-21F1-7518B53DC1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42111C5D-FB95-6293-D8C4-54D57C5C0584}"/>
              </a:ext>
            </a:extLst>
          </p:cNvPr>
          <p:cNvSpPr>
            <a:spLocks noGrp="1"/>
          </p:cNvSpPr>
          <p:nvPr>
            <p:ph type="dt" sz="half" idx="10"/>
          </p:nvPr>
        </p:nvSpPr>
        <p:spPr/>
        <p:txBody>
          <a:bodyPr/>
          <a:lstStyle/>
          <a:p>
            <a:fld id="{065BCBAD-D360-40D3-A33A-B189CE27C2FB}" type="datetime1">
              <a:rPr lang="en-US" smtClean="0"/>
              <a:t>9/7/2025</a:t>
            </a:fld>
            <a:endParaRPr lang="en-US" dirty="0"/>
          </a:p>
        </p:txBody>
      </p:sp>
      <p:sp>
        <p:nvSpPr>
          <p:cNvPr id="6" name="Footer Placeholder 5">
            <a:extLst>
              <a:ext uri="{FF2B5EF4-FFF2-40B4-BE49-F238E27FC236}">
                <a16:creationId xmlns:a16="http://schemas.microsoft.com/office/drawing/2014/main" id="{CD0F00B9-221E-B8D2-E751-FEA15DAB6B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1E064F-F956-E5A4-4F76-CE37A83EAAF8}"/>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97432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13CFC-9345-CAAF-77E3-1D4094FC5313}"/>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767ADDD-FE42-DC0C-25C4-2ABCA8A36C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07C8B0-8E9E-1C15-6AE3-BF55188F25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4CD262D1-9D73-DC9F-65A2-CD858B7436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90851E-1E82-AF5D-011E-648C925AFE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6C919202-2F2C-6AA4-FBEE-E44CE088C10B}"/>
              </a:ext>
            </a:extLst>
          </p:cNvPr>
          <p:cNvSpPr>
            <a:spLocks noGrp="1"/>
          </p:cNvSpPr>
          <p:nvPr>
            <p:ph type="dt" sz="half" idx="10"/>
          </p:nvPr>
        </p:nvSpPr>
        <p:spPr/>
        <p:txBody>
          <a:bodyPr/>
          <a:lstStyle/>
          <a:p>
            <a:fld id="{6A93471D-48A1-4899-AFFF-8ACC56D03BF3}" type="datetime1">
              <a:rPr lang="en-US" smtClean="0"/>
              <a:t>9/7/2025</a:t>
            </a:fld>
            <a:endParaRPr lang="en-US" dirty="0"/>
          </a:p>
        </p:txBody>
      </p:sp>
      <p:sp>
        <p:nvSpPr>
          <p:cNvPr id="8" name="Footer Placeholder 7">
            <a:extLst>
              <a:ext uri="{FF2B5EF4-FFF2-40B4-BE49-F238E27FC236}">
                <a16:creationId xmlns:a16="http://schemas.microsoft.com/office/drawing/2014/main" id="{A4687826-A733-2B41-B2A6-9D3075F9FFD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B694CE-A8DC-E47A-298A-24A8EE711353}"/>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78672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50146-8981-4DA0-1C00-6DAD8C0DDCAF}"/>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0CE619E7-084E-9FBE-C842-FE5CDFE1756F}"/>
              </a:ext>
            </a:extLst>
          </p:cNvPr>
          <p:cNvSpPr>
            <a:spLocks noGrp="1"/>
          </p:cNvSpPr>
          <p:nvPr>
            <p:ph type="dt" sz="half" idx="10"/>
          </p:nvPr>
        </p:nvSpPr>
        <p:spPr/>
        <p:txBody>
          <a:bodyPr/>
          <a:lstStyle/>
          <a:p>
            <a:fld id="{44400513-7D68-4635-8489-06A9AFAAD13D}" type="datetime1">
              <a:rPr lang="en-US" smtClean="0"/>
              <a:t>9/7/2025</a:t>
            </a:fld>
            <a:endParaRPr lang="en-US" dirty="0"/>
          </a:p>
        </p:txBody>
      </p:sp>
      <p:sp>
        <p:nvSpPr>
          <p:cNvPr id="4" name="Footer Placeholder 3">
            <a:extLst>
              <a:ext uri="{FF2B5EF4-FFF2-40B4-BE49-F238E27FC236}">
                <a16:creationId xmlns:a16="http://schemas.microsoft.com/office/drawing/2014/main" id="{D1F5749A-1911-79C6-2B3C-4B0DCBC1164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0B81D8C-AA7D-6522-95A5-9E3F8BACF43F}"/>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25475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C91919-7F16-027D-2DB1-8964662B711B}"/>
              </a:ext>
            </a:extLst>
          </p:cNvPr>
          <p:cNvSpPr>
            <a:spLocks noGrp="1"/>
          </p:cNvSpPr>
          <p:nvPr>
            <p:ph type="dt" sz="half" idx="10"/>
          </p:nvPr>
        </p:nvSpPr>
        <p:spPr/>
        <p:txBody>
          <a:bodyPr/>
          <a:lstStyle/>
          <a:p>
            <a:fld id="{746736AC-4807-4E91-B671-F9B91617C7B3}" type="datetime1">
              <a:rPr lang="en-US" smtClean="0"/>
              <a:t>9/7/2025</a:t>
            </a:fld>
            <a:endParaRPr lang="en-US" dirty="0"/>
          </a:p>
        </p:txBody>
      </p:sp>
      <p:sp>
        <p:nvSpPr>
          <p:cNvPr id="3" name="Footer Placeholder 2">
            <a:extLst>
              <a:ext uri="{FF2B5EF4-FFF2-40B4-BE49-F238E27FC236}">
                <a16:creationId xmlns:a16="http://schemas.microsoft.com/office/drawing/2014/main" id="{A04D1098-D714-4F69-FD3D-3D41F541EA8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6A4A1FC-E9EF-FC38-BB78-32CF06F9280A}"/>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0730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BE84-D577-2832-168E-2BDED51D8E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BA9226C0-0771-3C10-DB68-1CB66F98AE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CF9E5C50-1B14-6704-E9AA-D0B8C4040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6666A4-897E-51E9-C14F-6ECE31E41F03}"/>
              </a:ext>
            </a:extLst>
          </p:cNvPr>
          <p:cNvSpPr>
            <a:spLocks noGrp="1"/>
          </p:cNvSpPr>
          <p:nvPr>
            <p:ph type="dt" sz="half" idx="10"/>
          </p:nvPr>
        </p:nvSpPr>
        <p:spPr/>
        <p:txBody>
          <a:bodyPr/>
          <a:lstStyle/>
          <a:p>
            <a:fld id="{1222DBCC-10C7-4CB5-9734-C5542D870FBB}" type="datetime1">
              <a:rPr lang="en-US" smtClean="0"/>
              <a:t>9/7/2025</a:t>
            </a:fld>
            <a:endParaRPr lang="en-US" dirty="0"/>
          </a:p>
        </p:txBody>
      </p:sp>
      <p:sp>
        <p:nvSpPr>
          <p:cNvPr id="6" name="Footer Placeholder 5">
            <a:extLst>
              <a:ext uri="{FF2B5EF4-FFF2-40B4-BE49-F238E27FC236}">
                <a16:creationId xmlns:a16="http://schemas.microsoft.com/office/drawing/2014/main" id="{36B58AEF-2302-FEB3-2358-8658D56FB1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339FE7-ECB3-74C2-6BBC-E3F383C0AC4B}"/>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979335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C9349-1572-30F2-CC2B-BDD9A2578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A7C117E-3E75-2042-B6FD-1FCFE1E6F0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A7C30F81-C923-5047-BA59-506ABF91C2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CDAB7-7856-2B34-7A93-D1F7196D9154}"/>
              </a:ext>
            </a:extLst>
          </p:cNvPr>
          <p:cNvSpPr>
            <a:spLocks noGrp="1"/>
          </p:cNvSpPr>
          <p:nvPr>
            <p:ph type="dt" sz="half" idx="10"/>
          </p:nvPr>
        </p:nvSpPr>
        <p:spPr/>
        <p:txBody>
          <a:bodyPr/>
          <a:lstStyle/>
          <a:p>
            <a:fld id="{223346AD-5C1D-4E35-A3CE-CF8952DE9936}" type="datetime1">
              <a:rPr lang="en-US" smtClean="0"/>
              <a:t>9/7/2025</a:t>
            </a:fld>
            <a:endParaRPr lang="en-US" dirty="0"/>
          </a:p>
        </p:txBody>
      </p:sp>
      <p:sp>
        <p:nvSpPr>
          <p:cNvPr id="6" name="Footer Placeholder 5">
            <a:extLst>
              <a:ext uri="{FF2B5EF4-FFF2-40B4-BE49-F238E27FC236}">
                <a16:creationId xmlns:a16="http://schemas.microsoft.com/office/drawing/2014/main" id="{BBCF864D-84B0-4950-51EB-6DA1D601DB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5F14E7-F8F6-607F-DB2F-6B543898B025}"/>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56643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D276-D3D5-1939-17FB-B656EDFD5678}"/>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B8A047A9-D161-B80D-4E7D-A6457600FD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9554EDC7-B5A0-ECFF-5F62-20BB86106D1C}"/>
              </a:ext>
            </a:extLst>
          </p:cNvPr>
          <p:cNvSpPr>
            <a:spLocks noGrp="1"/>
          </p:cNvSpPr>
          <p:nvPr>
            <p:ph type="dt" sz="half" idx="10"/>
          </p:nvPr>
        </p:nvSpPr>
        <p:spPr/>
        <p:txBody>
          <a:bodyPr/>
          <a:lstStyle/>
          <a:p>
            <a:fld id="{23DA557D-1DB1-46C0-998A-94433545C341}" type="datetime1">
              <a:rPr lang="en-US" smtClean="0"/>
              <a:t>9/7/2025</a:t>
            </a:fld>
            <a:endParaRPr lang="en-US" dirty="0"/>
          </a:p>
        </p:txBody>
      </p:sp>
      <p:sp>
        <p:nvSpPr>
          <p:cNvPr id="5" name="Footer Placeholder 4">
            <a:extLst>
              <a:ext uri="{FF2B5EF4-FFF2-40B4-BE49-F238E27FC236}">
                <a16:creationId xmlns:a16="http://schemas.microsoft.com/office/drawing/2014/main" id="{1DD694D7-359C-A40A-0779-66990DB6F1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427589-346D-E870-70E6-402770B95D56}"/>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0691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129116-B72E-9156-1AED-EE948E597F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2930F5B-2EB9-8CE1-212F-0AD11F2E03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7FB6D11-4C56-9EA5-040A-DE730B0644CA}"/>
              </a:ext>
            </a:extLst>
          </p:cNvPr>
          <p:cNvSpPr>
            <a:spLocks noGrp="1"/>
          </p:cNvSpPr>
          <p:nvPr>
            <p:ph type="dt" sz="half" idx="10"/>
          </p:nvPr>
        </p:nvSpPr>
        <p:spPr/>
        <p:txBody>
          <a:bodyPr/>
          <a:lstStyle/>
          <a:p>
            <a:fld id="{979A610B-0B0E-4C6C-A7A6-0853CA34DDCA}" type="datetime1">
              <a:rPr lang="en-US" smtClean="0"/>
              <a:t>9/7/2025</a:t>
            </a:fld>
            <a:endParaRPr lang="en-US" dirty="0"/>
          </a:p>
        </p:txBody>
      </p:sp>
      <p:sp>
        <p:nvSpPr>
          <p:cNvPr id="5" name="Footer Placeholder 4">
            <a:extLst>
              <a:ext uri="{FF2B5EF4-FFF2-40B4-BE49-F238E27FC236}">
                <a16:creationId xmlns:a16="http://schemas.microsoft.com/office/drawing/2014/main" id="{3015F3A6-F0ED-37A4-2490-DF13EF715A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5BF990-180A-1EAE-AE49-210B406C5974}"/>
              </a:ext>
            </a:extLst>
          </p:cNvPr>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89102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35FB4A4D-BEB3-42DE-8D0E-DB8F0B5DA3ED}" type="datetime1">
              <a:rPr lang="en-US" smtClean="0"/>
              <a:t>9/7/2025</a:t>
            </a:fld>
            <a:endParaRPr lang="en-US" dirty="0"/>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fld id="{401CF334-2D5C-4859-84A6-CA7E6E43FAEB}" type="slidenum">
              <a:rPr lang="en-US" smtClean="0"/>
              <a:t>‹#›</a:t>
            </a:fld>
            <a:endParaRPr lang="en-US" dirty="0"/>
          </a:p>
        </p:txBody>
      </p:sp>
      <p:sp>
        <p:nvSpPr>
          <p:cNvPr id="8" name="Picture Placeholder 7" title="Product photo placeholder"/>
          <p:cNvSpPr>
            <a:spLocks noGrp="1"/>
          </p:cNvSpPr>
          <p:nvPr>
            <p:ph type="pic" sz="quarter" idx="13" hasCustomPrompt="1"/>
          </p:nvPr>
        </p:nvSpPr>
        <p:spPr>
          <a:xfrm>
            <a:off x="1195939" y="2695635"/>
            <a:ext cx="4414838" cy="3551578"/>
          </a:xfrm>
        </p:spPr>
        <p:txBody>
          <a:bodyPr/>
          <a:lstStyle>
            <a:lvl1pPr marL="68580" indent="0">
              <a:buNone/>
              <a:defRPr/>
            </a:lvl1pPr>
          </a:lstStyle>
          <a:p>
            <a:r>
              <a:rPr lang="en-US" dirty="0"/>
              <a:t>Insert product photo here</a:t>
            </a:r>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en-US"/>
              <a:t>Click to edit Master title style</a:t>
            </a:r>
            <a:endParaRPr lang="en-US" dirty="0"/>
          </a:p>
        </p:txBody>
      </p:sp>
    </p:spTree>
    <p:extLst>
      <p:ext uri="{BB962C8B-B14F-4D97-AF65-F5344CB8AC3E}">
        <p14:creationId xmlns:p14="http://schemas.microsoft.com/office/powerpoint/2010/main" val="32041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FB07EC-2D2B-C6FE-2186-2B983847D1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B52DEAF-78B0-80AB-25B7-A0F7D72AF6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CF63584-236F-1E0E-A58A-C4C5B6FBC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D287B1-10B2-498E-AB88-8F08CA169E5C}" type="datetime1">
              <a:rPr lang="en-US" smtClean="0"/>
              <a:t>9/7/2025</a:t>
            </a:fld>
            <a:endParaRPr lang="en-US" dirty="0"/>
          </a:p>
        </p:txBody>
      </p:sp>
      <p:sp>
        <p:nvSpPr>
          <p:cNvPr id="5" name="Footer Placeholder 4">
            <a:extLst>
              <a:ext uri="{FF2B5EF4-FFF2-40B4-BE49-F238E27FC236}">
                <a16:creationId xmlns:a16="http://schemas.microsoft.com/office/drawing/2014/main" id="{5050580F-8E83-258C-F7B6-C6FBC7BF5D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96E8D39-A1D0-3AD3-8EC0-8812B649F8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80998572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microsoft.com/office/2007/relationships/hdphoto" Target="../media/hdphoto1.wdp"/><Relationship Id="rId4" Type="http://schemas.openxmlformats.org/officeDocument/2006/relationships/image" Target="../media/image7.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2.wdp"/><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video" Target="https://www.youtube.com/embed/piRiixeu4Q4?feature=oembe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video" Target="https://www.youtube.com/embed/hKWJEqKN34Y?feature=oembe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8.xml"/><Relationship Id="rId1" Type="http://schemas.openxmlformats.org/officeDocument/2006/relationships/video" Target="https://www.youtube.com/embed/aovqe4BQ75w?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water, outdoor, yellow&#10;&#10;Description automatically generated">
            <a:extLst>
              <a:ext uri="{FF2B5EF4-FFF2-40B4-BE49-F238E27FC236}">
                <a16:creationId xmlns:a16="http://schemas.microsoft.com/office/drawing/2014/main" id="{C65E0CCC-053A-9EC6-D7F4-BD64532CB1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F38C0D14-0D1C-5980-339F-951E0B9E94C1}"/>
              </a:ext>
            </a:extLst>
          </p:cNvPr>
          <p:cNvPicPr>
            <a:picLocks noChangeAspect="1"/>
          </p:cNvPicPr>
          <p:nvPr/>
        </p:nvPicPr>
        <p:blipFill>
          <a:blip r:embed="rId4"/>
          <a:stretch>
            <a:fillRect/>
          </a:stretch>
        </p:blipFill>
        <p:spPr>
          <a:xfrm>
            <a:off x="152400" y="152399"/>
            <a:ext cx="3147451" cy="1710812"/>
          </a:xfrm>
          <a:prstGeom prst="rect">
            <a:avLst/>
          </a:prstGeom>
        </p:spPr>
      </p:pic>
      <p:sp>
        <p:nvSpPr>
          <p:cNvPr id="4" name="Rectangle 1">
            <a:extLst>
              <a:ext uri="{FF2B5EF4-FFF2-40B4-BE49-F238E27FC236}">
                <a16:creationId xmlns:a16="http://schemas.microsoft.com/office/drawing/2014/main" id="{64E0D7A8-E8C7-2AF2-0A56-D7C29EC333C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dirty="0"/>
          </a:p>
        </p:txBody>
      </p:sp>
      <p:sp>
        <p:nvSpPr>
          <p:cNvPr id="5" name="Rectangle 2">
            <a:extLst>
              <a:ext uri="{FF2B5EF4-FFF2-40B4-BE49-F238E27FC236}">
                <a16:creationId xmlns:a16="http://schemas.microsoft.com/office/drawing/2014/main" id="{7293DC35-4FF2-2C54-6290-D1637FDDAAA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dirty="0"/>
          </a:p>
        </p:txBody>
      </p:sp>
      <p:pic>
        <p:nvPicPr>
          <p:cNvPr id="11" name="Picture 10" descr="A white leaf with black background&#10;&#10;Description automatically generated">
            <a:extLst>
              <a:ext uri="{FF2B5EF4-FFF2-40B4-BE49-F238E27FC236}">
                <a16:creationId xmlns:a16="http://schemas.microsoft.com/office/drawing/2014/main" id="{68DBB5BC-7EC7-07D9-5F7B-24D80216B0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32383" y="176415"/>
            <a:ext cx="1201962" cy="1303730"/>
          </a:xfrm>
          <a:prstGeom prst="rect">
            <a:avLst/>
          </a:prstGeom>
        </p:spPr>
      </p:pic>
      <p:pic>
        <p:nvPicPr>
          <p:cNvPr id="3" name="Picture 2">
            <a:extLst>
              <a:ext uri="{FF2B5EF4-FFF2-40B4-BE49-F238E27FC236}">
                <a16:creationId xmlns:a16="http://schemas.microsoft.com/office/drawing/2014/main" id="{48E9C50F-0F74-1AA8-DFF6-A478054D3D6B}"/>
              </a:ext>
            </a:extLst>
          </p:cNvPr>
          <p:cNvPicPr>
            <a:picLocks noChangeAspect="1"/>
          </p:cNvPicPr>
          <p:nvPr/>
        </p:nvPicPr>
        <p:blipFill>
          <a:blip r:embed="rId6"/>
          <a:stretch>
            <a:fillRect/>
          </a:stretch>
        </p:blipFill>
        <p:spPr>
          <a:xfrm>
            <a:off x="10504244" y="5374261"/>
            <a:ext cx="1840156" cy="1636138"/>
          </a:xfrm>
          <a:prstGeom prst="rect">
            <a:avLst/>
          </a:prstGeom>
        </p:spPr>
      </p:pic>
    </p:spTree>
    <p:extLst>
      <p:ext uri="{BB962C8B-B14F-4D97-AF65-F5344CB8AC3E}">
        <p14:creationId xmlns:p14="http://schemas.microsoft.com/office/powerpoint/2010/main" val="255421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pic>
        <p:nvPicPr>
          <p:cNvPr id="24" name="Picture 23" descr="A whale in the water with people in kayaks&#10;&#10;AI-generated content may be incorrect.">
            <a:extLst>
              <a:ext uri="{FF2B5EF4-FFF2-40B4-BE49-F238E27FC236}">
                <a16:creationId xmlns:a16="http://schemas.microsoft.com/office/drawing/2014/main" id="{3D9CB06B-DB27-71C7-6C00-55E50ADED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3422" y="-10129"/>
            <a:ext cx="5428578" cy="6868129"/>
          </a:xfrm>
          <a:prstGeom prst="rect">
            <a:avLst/>
          </a:prstGeom>
          <a:ln>
            <a:noFill/>
          </a:ln>
          <a:effectLst>
            <a:outerShdw blurRad="190500" algn="tl" rotWithShape="0">
              <a:srgbClr val="000000">
                <a:alpha val="70000"/>
              </a:srgbClr>
            </a:outerShdw>
          </a:effectLst>
        </p:spPr>
      </p:pic>
      <p:pic>
        <p:nvPicPr>
          <p:cNvPr id="7" name="Picture Placeholder 6" descr="Seals lying on a rock in the water&#10;&#10;AI-generated content may be incorrect.">
            <a:extLst>
              <a:ext uri="{FF2B5EF4-FFF2-40B4-BE49-F238E27FC236}">
                <a16:creationId xmlns:a16="http://schemas.microsoft.com/office/drawing/2014/main" id="{8A189B2B-BE0F-EC76-8A93-78FE39A46A9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2459" r="12459"/>
          <a:stretch>
            <a:fillRect/>
          </a:stretch>
        </p:blipFill>
        <p:spPr>
          <a:xfrm>
            <a:off x="2428570" y="1380224"/>
            <a:ext cx="1488228" cy="1488228"/>
          </a:xfrm>
          <a:prstGeom prst="flowChartConnector">
            <a:avLst/>
          </a:prstGeom>
        </p:spPr>
      </p:pic>
      <p:sp>
        <p:nvSpPr>
          <p:cNvPr id="5" name="TextBox 4">
            <a:extLst>
              <a:ext uri="{FF2B5EF4-FFF2-40B4-BE49-F238E27FC236}">
                <a16:creationId xmlns:a16="http://schemas.microsoft.com/office/drawing/2014/main" id="{C022593D-4F7D-221F-6636-6144B41E2AD1}"/>
              </a:ext>
            </a:extLst>
          </p:cNvPr>
          <p:cNvSpPr txBox="1"/>
          <p:nvPr/>
        </p:nvSpPr>
        <p:spPr>
          <a:xfrm>
            <a:off x="596491" y="189621"/>
            <a:ext cx="6153822" cy="707886"/>
          </a:xfrm>
          <a:prstGeom prst="rect">
            <a:avLst/>
          </a:prstGeom>
          <a:noFill/>
        </p:spPr>
        <p:txBody>
          <a:bodyPr wrap="square" rtlCol="0">
            <a:spAutoFit/>
          </a:bodyPr>
          <a:lstStyle/>
          <a:p>
            <a:r>
              <a:rPr lang="en-NZ" sz="4000" b="1" dirty="0">
                <a:solidFill>
                  <a:schemeClr val="bg1"/>
                </a:solidFill>
                <a:latin typeface="+mj-lt"/>
              </a:rPr>
              <a:t>What</a:t>
            </a:r>
            <a:r>
              <a:rPr lang="en-NZ" sz="4000" b="1" dirty="0">
                <a:solidFill>
                  <a:schemeClr val="bg1"/>
                </a:solidFill>
              </a:rPr>
              <a:t> Makes Us Unique</a:t>
            </a:r>
          </a:p>
        </p:txBody>
      </p:sp>
      <p:sp>
        <p:nvSpPr>
          <p:cNvPr id="6" name="TextBox 5">
            <a:extLst>
              <a:ext uri="{FF2B5EF4-FFF2-40B4-BE49-F238E27FC236}">
                <a16:creationId xmlns:a16="http://schemas.microsoft.com/office/drawing/2014/main" id="{61020CD0-01E1-A899-8C27-31D0B49CBECA}"/>
              </a:ext>
            </a:extLst>
          </p:cNvPr>
          <p:cNvSpPr txBox="1"/>
          <p:nvPr/>
        </p:nvSpPr>
        <p:spPr>
          <a:xfrm>
            <a:off x="2281467" y="3193702"/>
            <a:ext cx="2046196" cy="1169551"/>
          </a:xfrm>
          <a:prstGeom prst="rect">
            <a:avLst/>
          </a:prstGeom>
          <a:noFill/>
        </p:spPr>
        <p:txBody>
          <a:bodyPr wrap="square">
            <a:spAutoFit/>
          </a:bodyPr>
          <a:lstStyle/>
          <a:p>
            <a:r>
              <a:rPr lang="en-US" sz="1400" dirty="0"/>
              <a:t>3 Department of Conservation permits to allow interaction with the NZ Fur Seal, Dolphin &amp; Whale. </a:t>
            </a:r>
          </a:p>
        </p:txBody>
      </p:sp>
      <p:sp>
        <p:nvSpPr>
          <p:cNvPr id="9" name="TextBox 8">
            <a:extLst>
              <a:ext uri="{FF2B5EF4-FFF2-40B4-BE49-F238E27FC236}">
                <a16:creationId xmlns:a16="http://schemas.microsoft.com/office/drawing/2014/main" id="{21FEF614-F810-467A-D658-9FA1D2AE8FF3}"/>
              </a:ext>
            </a:extLst>
          </p:cNvPr>
          <p:cNvSpPr txBox="1"/>
          <p:nvPr/>
        </p:nvSpPr>
        <p:spPr>
          <a:xfrm>
            <a:off x="56350" y="3198857"/>
            <a:ext cx="2116183" cy="738664"/>
          </a:xfrm>
          <a:prstGeom prst="rect">
            <a:avLst/>
          </a:prstGeom>
          <a:noFill/>
        </p:spPr>
        <p:txBody>
          <a:bodyPr wrap="square" rtlCol="0">
            <a:spAutoFit/>
          </a:bodyPr>
          <a:lstStyle/>
          <a:p>
            <a:r>
              <a:rPr lang="en-US" sz="1400" dirty="0" err="1"/>
              <a:t>Kaikōura’s</a:t>
            </a:r>
            <a:r>
              <a:rPr lang="en-US" sz="1400" dirty="0"/>
              <a:t> original Kayak Operator- Celebrating 27 years on the water!</a:t>
            </a:r>
            <a:endParaRPr lang="en-NZ" sz="1400" dirty="0"/>
          </a:p>
        </p:txBody>
      </p:sp>
      <p:pic>
        <p:nvPicPr>
          <p:cNvPr id="11" name="Picture 10" descr="A group of people in yellow kayaks&#10;&#10;AI-generated content may be incorrect.">
            <a:extLst>
              <a:ext uri="{FF2B5EF4-FFF2-40B4-BE49-F238E27FC236}">
                <a16:creationId xmlns:a16="http://schemas.microsoft.com/office/drawing/2014/main" id="{C155A40A-7C0F-BA93-0475-B5EA6F648C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539" t="2159" r="27496" b="18386"/>
          <a:stretch>
            <a:fillRect/>
          </a:stretch>
        </p:blipFill>
        <p:spPr>
          <a:xfrm>
            <a:off x="304800" y="1380224"/>
            <a:ext cx="1488228" cy="1488228"/>
          </a:xfrm>
          <a:prstGeom prst="flowChartConnector">
            <a:avLst/>
          </a:prstGeom>
        </p:spPr>
      </p:pic>
      <p:pic>
        <p:nvPicPr>
          <p:cNvPr id="12" name="Picture 11">
            <a:extLst>
              <a:ext uri="{FF2B5EF4-FFF2-40B4-BE49-F238E27FC236}">
                <a16:creationId xmlns:a16="http://schemas.microsoft.com/office/drawing/2014/main" id="{A34A4461-3638-66EB-0E5E-BDDE5F69F013}"/>
              </a:ext>
            </a:extLst>
          </p:cNvPr>
          <p:cNvPicPr>
            <a:picLocks noChangeAspect="1"/>
          </p:cNvPicPr>
          <p:nvPr/>
        </p:nvPicPr>
        <p:blipFill>
          <a:blip r:embed="rId5"/>
          <a:stretch>
            <a:fillRect/>
          </a:stretch>
        </p:blipFill>
        <p:spPr>
          <a:xfrm>
            <a:off x="7273983" y="2583072"/>
            <a:ext cx="930678" cy="1150728"/>
          </a:xfrm>
          <a:prstGeom prst="rect">
            <a:avLst/>
          </a:prstGeom>
        </p:spPr>
      </p:pic>
      <p:sp>
        <p:nvSpPr>
          <p:cNvPr id="13" name="Rectangle 1">
            <a:extLst>
              <a:ext uri="{FF2B5EF4-FFF2-40B4-BE49-F238E27FC236}">
                <a16:creationId xmlns:a16="http://schemas.microsoft.com/office/drawing/2014/main" id="{CC71351A-6C28-2717-F9BD-F0A98BED147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4" name="Rectangle 2">
            <a:extLst>
              <a:ext uri="{FF2B5EF4-FFF2-40B4-BE49-F238E27FC236}">
                <a16:creationId xmlns:a16="http://schemas.microsoft.com/office/drawing/2014/main" id="{31C92966-A010-1997-00D5-8F26C6B11445}"/>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5" name="Rectangle 3">
            <a:extLst>
              <a:ext uri="{FF2B5EF4-FFF2-40B4-BE49-F238E27FC236}">
                <a16:creationId xmlns:a16="http://schemas.microsoft.com/office/drawing/2014/main" id="{012F80F2-A73B-607D-9FA8-3C0F2BDDB50C}"/>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6" name="Rectangle 4">
            <a:extLst>
              <a:ext uri="{FF2B5EF4-FFF2-40B4-BE49-F238E27FC236}">
                <a16:creationId xmlns:a16="http://schemas.microsoft.com/office/drawing/2014/main" id="{D2227AB5-290F-B718-D8FF-F02790931D11}"/>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7" name="Rectangle 5">
            <a:extLst>
              <a:ext uri="{FF2B5EF4-FFF2-40B4-BE49-F238E27FC236}">
                <a16:creationId xmlns:a16="http://schemas.microsoft.com/office/drawing/2014/main" id="{4685A550-6AB8-5D3B-0D7D-7BD92CA31F10}"/>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8" name="Rectangle 6">
            <a:extLst>
              <a:ext uri="{FF2B5EF4-FFF2-40B4-BE49-F238E27FC236}">
                <a16:creationId xmlns:a16="http://schemas.microsoft.com/office/drawing/2014/main" id="{FD904627-BDFB-F9B2-DA94-3DBA54F05D4D}"/>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9" name="Rectangle 7">
            <a:extLst>
              <a:ext uri="{FF2B5EF4-FFF2-40B4-BE49-F238E27FC236}">
                <a16:creationId xmlns:a16="http://schemas.microsoft.com/office/drawing/2014/main" id="{24E09478-1892-4F8F-39E5-EBC7AAC77DFA}"/>
              </a:ext>
            </a:extLst>
          </p:cNvPr>
          <p:cNvSpPr>
            <a:spLocks noChangeArrowheads="1"/>
          </p:cNvSpPr>
          <p:nvPr/>
        </p:nvSpPr>
        <p:spPr bwMode="auto">
          <a:xfrm>
            <a:off x="91440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pic>
        <p:nvPicPr>
          <p:cNvPr id="20" name="Drawing 0">
            <a:extLst>
              <a:ext uri="{FF2B5EF4-FFF2-40B4-BE49-F238E27FC236}">
                <a16:creationId xmlns:a16="http://schemas.microsoft.com/office/drawing/2014/main" id="{E4572B38-C709-8861-07D3-D906D7062FEA}"/>
              </a:ext>
            </a:extLst>
          </p:cNvPr>
          <p:cNvPicPr>
            <a:picLocks noChangeAspect="1"/>
          </p:cNvPicPr>
          <p:nvPr/>
        </p:nvPicPr>
        <p:blipFill>
          <a:blip r:embed="rId6"/>
          <a:stretch>
            <a:fillRect/>
          </a:stretch>
        </p:blipFill>
        <p:spPr>
          <a:xfrm>
            <a:off x="9309897" y="-23756"/>
            <a:ext cx="2895212" cy="1228017"/>
          </a:xfrm>
          <a:prstGeom prst="rect">
            <a:avLst/>
          </a:prstGeom>
        </p:spPr>
      </p:pic>
      <p:pic>
        <p:nvPicPr>
          <p:cNvPr id="22" name="Picture 21">
            <a:extLst>
              <a:ext uri="{FF2B5EF4-FFF2-40B4-BE49-F238E27FC236}">
                <a16:creationId xmlns:a16="http://schemas.microsoft.com/office/drawing/2014/main" id="{125A1C34-93DE-9391-795F-47D8C299B5E3}"/>
              </a:ext>
            </a:extLst>
          </p:cNvPr>
          <p:cNvPicPr>
            <a:picLocks noChangeAspect="1"/>
          </p:cNvPicPr>
          <p:nvPr/>
        </p:nvPicPr>
        <p:blipFill>
          <a:blip r:embed="rId7"/>
          <a:stretch>
            <a:fillRect/>
          </a:stretch>
        </p:blipFill>
        <p:spPr>
          <a:xfrm>
            <a:off x="11472206" y="1300606"/>
            <a:ext cx="641028" cy="652664"/>
          </a:xfrm>
          <a:prstGeom prst="rect">
            <a:avLst/>
          </a:prstGeom>
        </p:spPr>
      </p:pic>
      <p:sp>
        <p:nvSpPr>
          <p:cNvPr id="25" name="TextBox 24">
            <a:extLst>
              <a:ext uri="{FF2B5EF4-FFF2-40B4-BE49-F238E27FC236}">
                <a16:creationId xmlns:a16="http://schemas.microsoft.com/office/drawing/2014/main" id="{CAB3EE5A-B29F-C62A-6926-BD3D254A73C3}"/>
              </a:ext>
            </a:extLst>
          </p:cNvPr>
          <p:cNvSpPr txBox="1"/>
          <p:nvPr/>
        </p:nvSpPr>
        <p:spPr>
          <a:xfrm>
            <a:off x="4478696" y="3140575"/>
            <a:ext cx="1997342" cy="954107"/>
          </a:xfrm>
          <a:prstGeom prst="rect">
            <a:avLst/>
          </a:prstGeom>
          <a:noFill/>
        </p:spPr>
        <p:txBody>
          <a:bodyPr wrap="square" rtlCol="0">
            <a:spAutoFit/>
          </a:bodyPr>
          <a:lstStyle/>
          <a:p>
            <a:r>
              <a:rPr lang="en-US" sz="1400" dirty="0"/>
              <a:t>We pioneered family kayaking tours in NZ. Suitable for all abilities. Children from 3 years.</a:t>
            </a:r>
          </a:p>
        </p:txBody>
      </p:sp>
      <p:pic>
        <p:nvPicPr>
          <p:cNvPr id="27" name="Picture 26" descr="A child in a kayak with a person in the background&#10;&#10;AI-generated content may be incorrect.">
            <a:extLst>
              <a:ext uri="{FF2B5EF4-FFF2-40B4-BE49-F238E27FC236}">
                <a16:creationId xmlns:a16="http://schemas.microsoft.com/office/drawing/2014/main" id="{D4B62151-C8F1-B510-B7AF-B91F4420895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31" t="13507" r="727" b="15810"/>
          <a:stretch>
            <a:fillRect/>
          </a:stretch>
        </p:blipFill>
        <p:spPr>
          <a:xfrm>
            <a:off x="4552341" y="1407016"/>
            <a:ext cx="1546619" cy="1488228"/>
          </a:xfrm>
          <a:prstGeom prst="ellipse">
            <a:avLst/>
          </a:prstGeom>
        </p:spPr>
      </p:pic>
      <p:pic>
        <p:nvPicPr>
          <p:cNvPr id="29" name="Picture 28" descr="A person and person in kayak&#10;&#10;AI-generated content may be incorrect.">
            <a:extLst>
              <a:ext uri="{FF2B5EF4-FFF2-40B4-BE49-F238E27FC236}">
                <a16:creationId xmlns:a16="http://schemas.microsoft.com/office/drawing/2014/main" id="{875BD6F6-3D82-B5BA-88AE-DFDA43E3A464}"/>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l="11758" r="13579" b="4939"/>
          <a:stretch>
            <a:fillRect/>
          </a:stretch>
        </p:blipFill>
        <p:spPr>
          <a:xfrm>
            <a:off x="339169" y="4767778"/>
            <a:ext cx="1550543" cy="1480622"/>
          </a:xfrm>
          <a:prstGeom prst="ellipse">
            <a:avLst/>
          </a:prstGeom>
        </p:spPr>
      </p:pic>
      <p:sp>
        <p:nvSpPr>
          <p:cNvPr id="30" name="TextBox 29">
            <a:extLst>
              <a:ext uri="{FF2B5EF4-FFF2-40B4-BE49-F238E27FC236}">
                <a16:creationId xmlns:a16="http://schemas.microsoft.com/office/drawing/2014/main" id="{20410B37-BC35-3989-7A4C-9628BBD8174C}"/>
              </a:ext>
            </a:extLst>
          </p:cNvPr>
          <p:cNvSpPr txBox="1"/>
          <p:nvPr/>
        </p:nvSpPr>
        <p:spPr>
          <a:xfrm>
            <a:off x="2194512" y="4720418"/>
            <a:ext cx="3698004" cy="1815882"/>
          </a:xfrm>
          <a:prstGeom prst="rect">
            <a:avLst/>
          </a:prstGeom>
          <a:noFill/>
        </p:spPr>
        <p:txBody>
          <a:bodyPr wrap="square" rtlCol="0">
            <a:spAutoFit/>
          </a:bodyPr>
          <a:lstStyle/>
          <a:p>
            <a:r>
              <a:rPr lang="en-NZ" sz="1400" dirty="0"/>
              <a:t>Guided by Passion</a:t>
            </a:r>
          </a:p>
          <a:p>
            <a:endParaRPr lang="en-NZ" sz="1400" dirty="0"/>
          </a:p>
          <a:p>
            <a:pPr marL="285750" indent="-285750">
              <a:buFont typeface="Arial" panose="020B0604020202020204" pitchFamily="34" charset="0"/>
              <a:buChar char="•"/>
            </a:pPr>
            <a:r>
              <a:rPr lang="en-NZ" sz="1400" dirty="0"/>
              <a:t>Proudly family-owned &amp; operated</a:t>
            </a:r>
          </a:p>
          <a:p>
            <a:pPr marL="285750" indent="-285750">
              <a:buFont typeface="Arial" panose="020B0604020202020204" pitchFamily="34" charset="0"/>
              <a:buChar char="•"/>
            </a:pPr>
            <a:r>
              <a:rPr lang="en-NZ" sz="1400" dirty="0"/>
              <a:t>Deep local knowledge &amp; expertise</a:t>
            </a:r>
          </a:p>
          <a:p>
            <a:pPr marL="285750" indent="-285750">
              <a:buFont typeface="Arial" panose="020B0604020202020204" pitchFamily="34" charset="0"/>
              <a:buChar char="•"/>
            </a:pPr>
            <a:r>
              <a:rPr lang="en-NZ" sz="1400" dirty="0"/>
              <a:t>Qualified sea kayak guides</a:t>
            </a:r>
          </a:p>
          <a:p>
            <a:pPr marL="285750" indent="-285750">
              <a:buFont typeface="Arial" panose="020B0604020202020204" pitchFamily="34" charset="0"/>
              <a:buChar char="•"/>
            </a:pPr>
            <a:r>
              <a:rPr lang="en-NZ" sz="1400" dirty="0"/>
              <a:t>Year-round adventures</a:t>
            </a:r>
          </a:p>
          <a:p>
            <a:pPr marL="285750" indent="-285750">
              <a:buFont typeface="Arial" panose="020B0604020202020204" pitchFamily="34" charset="0"/>
              <a:buChar char="•"/>
            </a:pPr>
            <a:r>
              <a:rPr lang="en-NZ" sz="1400" dirty="0"/>
              <a:t>Strong partnerships with local businesses &amp; communities</a:t>
            </a:r>
            <a:endParaRPr lang="en-US" sz="1400" dirty="0"/>
          </a:p>
        </p:txBody>
      </p:sp>
      <p:pic>
        <p:nvPicPr>
          <p:cNvPr id="3" name="Picture 2" descr="A blue sign with a red circle and a boat in the middle&#10;&#10;AI-generated content may be incorrect.">
            <a:extLst>
              <a:ext uri="{FF2B5EF4-FFF2-40B4-BE49-F238E27FC236}">
                <a16:creationId xmlns:a16="http://schemas.microsoft.com/office/drawing/2014/main" id="{5556FB4C-1E34-5270-FF44-7554966D391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501267" y="2045983"/>
            <a:ext cx="546403" cy="639902"/>
          </a:xfrm>
          <a:prstGeom prst="rect">
            <a:avLst/>
          </a:prstGeom>
        </p:spPr>
      </p:pic>
      <p:pic>
        <p:nvPicPr>
          <p:cNvPr id="4" name="Picture 3" descr="A green and black logo&#10;&#10;AI-generated content may be incorrect.">
            <a:extLst>
              <a:ext uri="{FF2B5EF4-FFF2-40B4-BE49-F238E27FC236}">
                <a16:creationId xmlns:a16="http://schemas.microsoft.com/office/drawing/2014/main" id="{3CF47A61-3CE8-229F-5854-5BB93F86938B}"/>
              </a:ext>
            </a:extLst>
          </p:cNvPr>
          <p:cNvPicPr>
            <a:picLocks noChangeAspect="1"/>
          </p:cNvPicPr>
          <p:nvPr/>
        </p:nvPicPr>
        <p:blipFill>
          <a:blip r:embed="rId12" cstate="print">
            <a:alphaModFix amt="85000"/>
            <a:extLst>
              <a:ext uri="{28A0092B-C50C-407E-A947-70E740481C1C}">
                <a14:useLocalDpi xmlns:a14="http://schemas.microsoft.com/office/drawing/2010/main" val="0"/>
              </a:ext>
            </a:extLst>
          </a:blip>
          <a:stretch>
            <a:fillRect/>
          </a:stretch>
        </p:blipFill>
        <p:spPr>
          <a:xfrm>
            <a:off x="11463848" y="2782226"/>
            <a:ext cx="634383" cy="634383"/>
          </a:xfrm>
          <a:prstGeom prst="ellipse">
            <a:avLst/>
          </a:prstGeom>
          <a:effectLst>
            <a:softEdge rad="25400"/>
          </a:effectLst>
        </p:spPr>
      </p:pic>
    </p:spTree>
    <p:extLst>
      <p:ext uri="{BB962C8B-B14F-4D97-AF65-F5344CB8AC3E}">
        <p14:creationId xmlns:p14="http://schemas.microsoft.com/office/powerpoint/2010/main" val="226646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6C1F1BC-ABCA-81F5-5B60-8BFAD765B4F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774" b="89966" l="10000" r="90909">
                        <a14:foregroundMark x1="27818" y1="9691" x2="42909" y2="4545"/>
                        <a14:foregroundMark x1="42909" y1="4545" x2="53545" y2="4545"/>
                        <a14:foregroundMark x1="53545" y1="4545" x2="62000" y2="6604"/>
                        <a14:foregroundMark x1="62000" y1="6604" x2="55455" y2="10463"/>
                        <a14:foregroundMark x1="55455" y1="10463" x2="45182" y2="10034"/>
                        <a14:foregroundMark x1="45182" y1="10034" x2="37727" y2="12178"/>
                        <a14:foregroundMark x1="37727" y1="12178" x2="29636" y2="10292"/>
                        <a14:foregroundMark x1="29636" y1="10292" x2="35909" y2="6261"/>
                        <a14:foregroundMark x1="35909" y1="6261" x2="45727" y2="3774"/>
                        <a14:foregroundMark x1="90909" y1="83105" x2="90909" y2="83105"/>
                      </a14:backgroundRemoval>
                    </a14:imgEffect>
                  </a14:imgLayer>
                </a14:imgProps>
              </a:ext>
            </a:extLst>
          </a:blip>
          <a:stretch>
            <a:fillRect/>
          </a:stretch>
        </p:blipFill>
        <p:spPr>
          <a:xfrm>
            <a:off x="3320969" y="1034250"/>
            <a:ext cx="1580863" cy="1948847"/>
          </a:xfrm>
          <a:prstGeom prst="rect">
            <a:avLst/>
          </a:prstGeom>
        </p:spPr>
      </p:pic>
      <p:pic>
        <p:nvPicPr>
          <p:cNvPr id="2" name="Picture 1">
            <a:extLst>
              <a:ext uri="{FF2B5EF4-FFF2-40B4-BE49-F238E27FC236}">
                <a16:creationId xmlns:a16="http://schemas.microsoft.com/office/drawing/2014/main" id="{0D13AB05-84EE-4209-1971-562FD735C4F9}"/>
              </a:ext>
            </a:extLst>
          </p:cNvPr>
          <p:cNvPicPr>
            <a:picLocks noChangeAspect="1"/>
          </p:cNvPicPr>
          <p:nvPr/>
        </p:nvPicPr>
        <p:blipFill>
          <a:blip r:embed="rId4"/>
          <a:stretch>
            <a:fillRect/>
          </a:stretch>
        </p:blipFill>
        <p:spPr>
          <a:xfrm>
            <a:off x="0" y="0"/>
            <a:ext cx="3078480" cy="6858000"/>
          </a:xfrm>
          <a:prstGeom prst="rect">
            <a:avLst/>
          </a:prstGeom>
        </p:spPr>
      </p:pic>
      <p:pic>
        <p:nvPicPr>
          <p:cNvPr id="3" name="Picture 2">
            <a:extLst>
              <a:ext uri="{FF2B5EF4-FFF2-40B4-BE49-F238E27FC236}">
                <a16:creationId xmlns:a16="http://schemas.microsoft.com/office/drawing/2014/main" id="{0473CA6F-003B-5D0D-2FEC-E4DE1EBB72E0}"/>
              </a:ext>
            </a:extLst>
          </p:cNvPr>
          <p:cNvPicPr>
            <a:picLocks noChangeAspect="1"/>
          </p:cNvPicPr>
          <p:nvPr/>
        </p:nvPicPr>
        <p:blipFill>
          <a:blip r:embed="rId5"/>
          <a:stretch>
            <a:fillRect/>
          </a:stretch>
        </p:blipFill>
        <p:spPr>
          <a:xfrm>
            <a:off x="3078480" y="3585871"/>
            <a:ext cx="3373839" cy="3272129"/>
          </a:xfrm>
          <a:prstGeom prst="rect">
            <a:avLst/>
          </a:prstGeom>
        </p:spPr>
      </p:pic>
      <p:pic>
        <p:nvPicPr>
          <p:cNvPr id="4" name="Picture 3">
            <a:extLst>
              <a:ext uri="{FF2B5EF4-FFF2-40B4-BE49-F238E27FC236}">
                <a16:creationId xmlns:a16="http://schemas.microsoft.com/office/drawing/2014/main" id="{52A6D9F4-186E-23D0-3057-D3C1D22EDFD5}"/>
              </a:ext>
            </a:extLst>
          </p:cNvPr>
          <p:cNvPicPr>
            <a:picLocks noChangeAspect="1"/>
          </p:cNvPicPr>
          <p:nvPr/>
        </p:nvPicPr>
        <p:blipFill>
          <a:blip r:embed="rId6"/>
          <a:stretch>
            <a:fillRect/>
          </a:stretch>
        </p:blipFill>
        <p:spPr>
          <a:xfrm>
            <a:off x="8818161" y="3591200"/>
            <a:ext cx="3373839" cy="3280474"/>
          </a:xfrm>
          <a:prstGeom prst="rect">
            <a:avLst/>
          </a:prstGeom>
        </p:spPr>
      </p:pic>
      <p:sp>
        <p:nvSpPr>
          <p:cNvPr id="6" name="TextBox 5">
            <a:extLst>
              <a:ext uri="{FF2B5EF4-FFF2-40B4-BE49-F238E27FC236}">
                <a16:creationId xmlns:a16="http://schemas.microsoft.com/office/drawing/2014/main" id="{DB8E0E1F-DFCD-811D-DA04-72D65E6D1B72}"/>
              </a:ext>
            </a:extLst>
          </p:cNvPr>
          <p:cNvSpPr txBox="1"/>
          <p:nvPr/>
        </p:nvSpPr>
        <p:spPr>
          <a:xfrm>
            <a:off x="5144322" y="953429"/>
            <a:ext cx="3776012" cy="2462213"/>
          </a:xfrm>
          <a:prstGeom prst="rect">
            <a:avLst/>
          </a:prstGeom>
          <a:noFill/>
        </p:spPr>
        <p:txBody>
          <a:bodyPr wrap="square">
            <a:spAutoFit/>
          </a:bodyPr>
          <a:lstStyle/>
          <a:p>
            <a:pPr algn="ctr"/>
            <a:r>
              <a:rPr lang="en-US" sz="1400" dirty="0"/>
              <a:t>This spectacular coastal town on the east coast of New Zealand’s South Island lies about two and a half hours north of Christchurch. Framed by the Pacific Ocean on one side and the rugged Seaward Kaikōura Ranges on the other, it’s one of the few places in the world where snow-capped mountains meet the sea. This unique location not only creates breathtaking scenery but also sustains rich feeding grounds that attract whales, dolphins, seals, and seabirds year-round.</a:t>
            </a:r>
          </a:p>
        </p:txBody>
      </p:sp>
      <p:sp>
        <p:nvSpPr>
          <p:cNvPr id="8" name="TextBox 7">
            <a:extLst>
              <a:ext uri="{FF2B5EF4-FFF2-40B4-BE49-F238E27FC236}">
                <a16:creationId xmlns:a16="http://schemas.microsoft.com/office/drawing/2014/main" id="{79448D3E-8E19-1895-157E-7965E8715EBA}"/>
              </a:ext>
            </a:extLst>
          </p:cNvPr>
          <p:cNvSpPr txBox="1"/>
          <p:nvPr/>
        </p:nvSpPr>
        <p:spPr>
          <a:xfrm>
            <a:off x="5616442" y="183988"/>
            <a:ext cx="3156155" cy="769441"/>
          </a:xfrm>
          <a:prstGeom prst="rect">
            <a:avLst/>
          </a:prstGeom>
          <a:noFill/>
        </p:spPr>
        <p:txBody>
          <a:bodyPr wrap="square">
            <a:spAutoFit/>
          </a:bodyPr>
          <a:lstStyle/>
          <a:p>
            <a:r>
              <a:rPr lang="en-NZ" sz="4400" b="1" dirty="0">
                <a:solidFill>
                  <a:schemeClr val="bg1"/>
                </a:solidFill>
              </a:rPr>
              <a:t>Kaikōura</a:t>
            </a:r>
          </a:p>
        </p:txBody>
      </p:sp>
      <p:pic>
        <p:nvPicPr>
          <p:cNvPr id="10" name="Picture 9">
            <a:extLst>
              <a:ext uri="{FF2B5EF4-FFF2-40B4-BE49-F238E27FC236}">
                <a16:creationId xmlns:a16="http://schemas.microsoft.com/office/drawing/2014/main" id="{829B86A5-07F2-5C77-1AD6-76034C4D816A}"/>
              </a:ext>
            </a:extLst>
          </p:cNvPr>
          <p:cNvPicPr>
            <a:picLocks noChangeAspect="1"/>
          </p:cNvPicPr>
          <p:nvPr/>
        </p:nvPicPr>
        <p:blipFill>
          <a:blip r:embed="rId7"/>
          <a:stretch>
            <a:fillRect/>
          </a:stretch>
        </p:blipFill>
        <p:spPr>
          <a:xfrm>
            <a:off x="6452319" y="3599545"/>
            <a:ext cx="2944623" cy="1647864"/>
          </a:xfrm>
          <a:prstGeom prst="rect">
            <a:avLst/>
          </a:prstGeom>
        </p:spPr>
      </p:pic>
      <p:pic>
        <p:nvPicPr>
          <p:cNvPr id="14" name="Picture 13">
            <a:extLst>
              <a:ext uri="{FF2B5EF4-FFF2-40B4-BE49-F238E27FC236}">
                <a16:creationId xmlns:a16="http://schemas.microsoft.com/office/drawing/2014/main" id="{F0FB31B7-B511-4019-A3B4-0470266F5162}"/>
              </a:ext>
            </a:extLst>
          </p:cNvPr>
          <p:cNvPicPr>
            <a:picLocks noChangeAspect="1"/>
          </p:cNvPicPr>
          <p:nvPr/>
        </p:nvPicPr>
        <p:blipFill>
          <a:blip r:embed="rId8"/>
          <a:stretch>
            <a:fillRect/>
          </a:stretch>
        </p:blipFill>
        <p:spPr>
          <a:xfrm>
            <a:off x="6452319" y="5247409"/>
            <a:ext cx="2944623" cy="1610591"/>
          </a:xfrm>
          <a:prstGeom prst="rect">
            <a:avLst/>
          </a:prstGeom>
        </p:spPr>
      </p:pic>
      <p:sp>
        <p:nvSpPr>
          <p:cNvPr id="30" name="TextBox 29">
            <a:extLst>
              <a:ext uri="{FF2B5EF4-FFF2-40B4-BE49-F238E27FC236}">
                <a16:creationId xmlns:a16="http://schemas.microsoft.com/office/drawing/2014/main" id="{431CD1A7-C5BC-1ACC-1789-C23AFBEB803E}"/>
              </a:ext>
            </a:extLst>
          </p:cNvPr>
          <p:cNvSpPr txBox="1"/>
          <p:nvPr/>
        </p:nvSpPr>
        <p:spPr>
          <a:xfrm>
            <a:off x="9343991" y="892459"/>
            <a:ext cx="3894440" cy="646331"/>
          </a:xfrm>
          <a:prstGeom prst="rect">
            <a:avLst/>
          </a:prstGeom>
          <a:noFill/>
        </p:spPr>
        <p:txBody>
          <a:bodyPr wrap="square">
            <a:spAutoFit/>
          </a:bodyPr>
          <a:lstStyle/>
          <a:p>
            <a:r>
              <a:rPr lang="en-US" sz="1200" b="1" dirty="0"/>
              <a:t>Our departure points:</a:t>
            </a:r>
          </a:p>
          <a:p>
            <a:r>
              <a:rPr lang="en-US" sz="1200" dirty="0"/>
              <a:t>North Side . . . . . . . . 5 min drive</a:t>
            </a:r>
          </a:p>
          <a:p>
            <a:r>
              <a:rPr lang="en-US" sz="1200" dirty="0"/>
              <a:t>South Side . . . . . . . . 5 min drive </a:t>
            </a:r>
          </a:p>
        </p:txBody>
      </p:sp>
      <p:sp>
        <p:nvSpPr>
          <p:cNvPr id="32" name="TextBox 31">
            <a:extLst>
              <a:ext uri="{FF2B5EF4-FFF2-40B4-BE49-F238E27FC236}">
                <a16:creationId xmlns:a16="http://schemas.microsoft.com/office/drawing/2014/main" id="{85FE0932-28C9-6490-A5D9-E4BD5813A33A}"/>
              </a:ext>
            </a:extLst>
          </p:cNvPr>
          <p:cNvSpPr txBox="1"/>
          <p:nvPr/>
        </p:nvSpPr>
        <p:spPr>
          <a:xfrm>
            <a:off x="9343991" y="1530137"/>
            <a:ext cx="6096000" cy="646331"/>
          </a:xfrm>
          <a:prstGeom prst="rect">
            <a:avLst/>
          </a:prstGeom>
          <a:noFill/>
        </p:spPr>
        <p:txBody>
          <a:bodyPr wrap="square">
            <a:spAutoFit/>
          </a:bodyPr>
          <a:lstStyle/>
          <a:p>
            <a:r>
              <a:rPr lang="en-US" sz="1200" b="1" dirty="0"/>
              <a:t>Our departure points:</a:t>
            </a:r>
          </a:p>
          <a:p>
            <a:r>
              <a:rPr lang="en-US" sz="1200" dirty="0"/>
              <a:t>North Side . . . . . . . . 5 min drive</a:t>
            </a:r>
          </a:p>
          <a:p>
            <a:r>
              <a:rPr lang="en-US" sz="1200" dirty="0"/>
              <a:t>South Side . . . . . . . . 5 min drive </a:t>
            </a:r>
          </a:p>
        </p:txBody>
      </p:sp>
      <p:sp>
        <p:nvSpPr>
          <p:cNvPr id="34" name="TextBox 33">
            <a:extLst>
              <a:ext uri="{FF2B5EF4-FFF2-40B4-BE49-F238E27FC236}">
                <a16:creationId xmlns:a16="http://schemas.microsoft.com/office/drawing/2014/main" id="{661D6FF3-5AF9-3171-B5BE-0C28C7C640E9}"/>
              </a:ext>
            </a:extLst>
          </p:cNvPr>
          <p:cNvSpPr txBox="1"/>
          <p:nvPr/>
        </p:nvSpPr>
        <p:spPr>
          <a:xfrm>
            <a:off x="9343991" y="2275537"/>
            <a:ext cx="6096000" cy="861774"/>
          </a:xfrm>
          <a:prstGeom prst="rect">
            <a:avLst/>
          </a:prstGeom>
          <a:noFill/>
        </p:spPr>
        <p:txBody>
          <a:bodyPr wrap="square">
            <a:spAutoFit/>
          </a:bodyPr>
          <a:lstStyle/>
          <a:p>
            <a:r>
              <a:rPr lang="en-NZ" sz="1400" b="1" dirty="0"/>
              <a:t>Driving Times:</a:t>
            </a:r>
          </a:p>
          <a:p>
            <a:r>
              <a:rPr lang="en-NZ" sz="1200" dirty="0"/>
              <a:t>Blenheim . . . . . . . .  1hr &amp; 40 min</a:t>
            </a:r>
          </a:p>
          <a:p>
            <a:r>
              <a:rPr lang="en-NZ" sz="1200" dirty="0"/>
              <a:t>Picton . . . . . . . . . . .  2hr &amp; 10 min</a:t>
            </a:r>
          </a:p>
          <a:p>
            <a:r>
              <a:rPr lang="en-NZ" sz="1200" dirty="0"/>
              <a:t>Christchurch . . . . .  2hr &amp; 40 min</a:t>
            </a:r>
          </a:p>
        </p:txBody>
      </p:sp>
      <p:sp>
        <p:nvSpPr>
          <p:cNvPr id="36" name="TextBox 35">
            <a:extLst>
              <a:ext uri="{FF2B5EF4-FFF2-40B4-BE49-F238E27FC236}">
                <a16:creationId xmlns:a16="http://schemas.microsoft.com/office/drawing/2014/main" id="{53C60D9F-B064-64F2-1ECA-22B2120D5A3D}"/>
              </a:ext>
            </a:extLst>
          </p:cNvPr>
          <p:cNvSpPr txBox="1"/>
          <p:nvPr/>
        </p:nvSpPr>
        <p:spPr>
          <a:xfrm>
            <a:off x="9343991" y="424058"/>
            <a:ext cx="7410658" cy="369332"/>
          </a:xfrm>
          <a:prstGeom prst="rect">
            <a:avLst/>
          </a:prstGeom>
          <a:noFill/>
        </p:spPr>
        <p:txBody>
          <a:bodyPr wrap="square">
            <a:spAutoFit/>
          </a:bodyPr>
          <a:lstStyle/>
          <a:p>
            <a:r>
              <a:rPr lang="en-NZ" b="1" dirty="0">
                <a:solidFill>
                  <a:schemeClr val="bg1"/>
                </a:solidFill>
              </a:rPr>
              <a:t>Getting here … </a:t>
            </a:r>
          </a:p>
        </p:txBody>
      </p:sp>
    </p:spTree>
    <p:extLst>
      <p:ext uri="{BB962C8B-B14F-4D97-AF65-F5344CB8AC3E}">
        <p14:creationId xmlns:p14="http://schemas.microsoft.com/office/powerpoint/2010/main" val="158643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body of water with a rocky island and mountains in the background&#10;&#10;Description automatically generated">
            <a:extLst>
              <a:ext uri="{FF2B5EF4-FFF2-40B4-BE49-F238E27FC236}">
                <a16:creationId xmlns:a16="http://schemas.microsoft.com/office/drawing/2014/main" id="{9318502C-12D1-B117-DD5C-A4DAA9DBE9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72" b="21328"/>
          <a:stretch>
            <a:fillRect/>
          </a:stretch>
        </p:blipFill>
        <p:spPr>
          <a:xfrm>
            <a:off x="20" y="0"/>
            <a:ext cx="12191980" cy="6857990"/>
          </a:xfrm>
          <a:prstGeom prst="rect">
            <a:avLst/>
          </a:prstGeom>
        </p:spPr>
      </p:pic>
      <p:sp>
        <p:nvSpPr>
          <p:cNvPr id="2" name="Title 1">
            <a:extLst>
              <a:ext uri="{FF2B5EF4-FFF2-40B4-BE49-F238E27FC236}">
                <a16:creationId xmlns:a16="http://schemas.microsoft.com/office/drawing/2014/main" id="{7AFCEBC8-EB09-6917-9157-65973E1A7472}"/>
              </a:ext>
            </a:extLst>
          </p:cNvPr>
          <p:cNvSpPr>
            <a:spLocks noGrp="1"/>
          </p:cNvSpPr>
          <p:nvPr>
            <p:ph type="title"/>
          </p:nvPr>
        </p:nvSpPr>
        <p:spPr>
          <a:xfrm>
            <a:off x="9144000" y="3903408"/>
            <a:ext cx="2626670" cy="2615380"/>
          </a:xfrm>
          <a:prstGeom prst="ellipse">
            <a:avLst/>
          </a:prstGeom>
          <a:solidFill>
            <a:srgbClr val="FFFFFF"/>
          </a:solidFill>
          <a:ln w="174625" cmpd="thinThick">
            <a:solidFill>
              <a:srgbClr val="FFFFFF"/>
            </a:solidFill>
          </a:ln>
        </p:spPr>
        <p:txBody>
          <a:bodyPr vert="horz" lIns="91440" tIns="45720" rIns="91440" bIns="45720" rtlCol="0" anchor="ctr">
            <a:normAutofit fontScale="90000"/>
          </a:bodyPr>
          <a:lstStyle/>
          <a:p>
            <a:pPr algn="ctr"/>
            <a:r>
              <a:rPr lang="en-US" sz="2600" b="1" dirty="0">
                <a:solidFill>
                  <a:srgbClr val="262626"/>
                </a:solidFill>
              </a:rPr>
              <a:t>The journey starts here…. where the mountains meet the sea</a:t>
            </a:r>
          </a:p>
        </p:txBody>
      </p:sp>
    </p:spTree>
    <p:extLst>
      <p:ext uri="{BB962C8B-B14F-4D97-AF65-F5344CB8AC3E}">
        <p14:creationId xmlns:p14="http://schemas.microsoft.com/office/powerpoint/2010/main" val="1118920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pic>
        <p:nvPicPr>
          <p:cNvPr id="19" name="Picture 18" descr="Two people in a kayak on rocks&#10;&#10;AI-generated content may be incorrect.">
            <a:extLst>
              <a:ext uri="{FF2B5EF4-FFF2-40B4-BE49-F238E27FC236}">
                <a16:creationId xmlns:a16="http://schemas.microsoft.com/office/drawing/2014/main" id="{F7CCABC8-9E89-1F92-32D4-763BC9FABFD7}"/>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Picture 7">
            <a:extLst>
              <a:ext uri="{FF2B5EF4-FFF2-40B4-BE49-F238E27FC236}">
                <a16:creationId xmlns:a16="http://schemas.microsoft.com/office/drawing/2014/main" id="{BDD979BD-8D75-5F4D-6C1E-0A482707D23D}"/>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9020" t="8262" r="19020" b="8262"/>
          <a:stretch>
            <a:fillRect/>
          </a:stretch>
        </p:blipFill>
        <p:spPr>
          <a:xfrm>
            <a:off x="9364751" y="4880395"/>
            <a:ext cx="1824528" cy="1824528"/>
          </a:xfrm>
          <a:prstGeom prst="ellipse">
            <a:avLst/>
          </a:prstGeom>
          <a:ln>
            <a:solidFill>
              <a:schemeClr val="bg1"/>
            </a:solidFill>
          </a:ln>
        </p:spPr>
      </p:pic>
      <p:pic>
        <p:nvPicPr>
          <p:cNvPr id="3" name="Picture 2" descr="A whale tail above the water&#10;&#10;AI-generated content may be incorrect.">
            <a:extLst>
              <a:ext uri="{FF2B5EF4-FFF2-40B4-BE49-F238E27FC236}">
                <a16:creationId xmlns:a16="http://schemas.microsoft.com/office/drawing/2014/main" id="{4D070A0B-3866-8AD7-2E71-03885E2C74BD}"/>
              </a:ext>
            </a:extLst>
          </p:cNvPr>
          <p:cNvPicPr>
            <a:picLocks noChangeAspect="1"/>
          </p:cNvPicPr>
          <p:nvPr/>
        </p:nvPicPr>
        <p:blipFill rotWithShape="1">
          <a:blip r:embed="rId6"/>
          <a:srcRect l="5089" t="3278" r="36277" b="3276"/>
          <a:stretch>
            <a:fillRect/>
          </a:stretch>
        </p:blipFill>
        <p:spPr>
          <a:xfrm>
            <a:off x="5015138" y="4870936"/>
            <a:ext cx="1807932" cy="1807932"/>
          </a:xfrm>
          <a:prstGeom prst="ellipse">
            <a:avLst/>
          </a:prstGeom>
          <a:ln>
            <a:solidFill>
              <a:schemeClr val="bg1"/>
            </a:solidFill>
          </a:ln>
        </p:spPr>
      </p:pic>
      <p:pic>
        <p:nvPicPr>
          <p:cNvPr id="5" name="Picture 4" descr="Two people in a kayak with a dolphin in the water&#10;&#10;AI-generated content may be incorrect.">
            <a:extLst>
              <a:ext uri="{FF2B5EF4-FFF2-40B4-BE49-F238E27FC236}">
                <a16:creationId xmlns:a16="http://schemas.microsoft.com/office/drawing/2014/main" id="{F459F56A-DC16-DF95-4DC7-D1BDB5E987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2552" t="4747" r="18814" b="4747"/>
          <a:stretch>
            <a:fillRect/>
          </a:stretch>
        </p:blipFill>
        <p:spPr>
          <a:xfrm>
            <a:off x="7151769" y="4888128"/>
            <a:ext cx="1824528" cy="1824528"/>
          </a:xfrm>
          <a:prstGeom prst="ellipse">
            <a:avLst/>
          </a:prstGeom>
          <a:solidFill>
            <a:schemeClr val="bg1"/>
          </a:solidFill>
          <a:ln>
            <a:solidFill>
              <a:schemeClr val="bg1"/>
            </a:solidFill>
          </a:ln>
        </p:spPr>
      </p:pic>
      <p:sp>
        <p:nvSpPr>
          <p:cNvPr id="10" name="TextBox 9">
            <a:extLst>
              <a:ext uri="{FF2B5EF4-FFF2-40B4-BE49-F238E27FC236}">
                <a16:creationId xmlns:a16="http://schemas.microsoft.com/office/drawing/2014/main" id="{0FC4595B-F197-B95E-A749-4721FF190855}"/>
              </a:ext>
            </a:extLst>
          </p:cNvPr>
          <p:cNvSpPr txBox="1"/>
          <p:nvPr/>
        </p:nvSpPr>
        <p:spPr>
          <a:xfrm>
            <a:off x="647764" y="1592036"/>
            <a:ext cx="2869709" cy="4459971"/>
          </a:xfrm>
          <a:prstGeom prst="rect">
            <a:avLst/>
          </a:prstGeom>
        </p:spPr>
        <p:txBody>
          <a:bodyPr vert="horz" lIns="91440" tIns="45720" rIns="91440" bIns="45720" rtlCol="0">
            <a:normAutofit/>
          </a:bodyPr>
          <a:lstStyle/>
          <a:p>
            <a:pPr>
              <a:lnSpc>
                <a:spcPct val="90000"/>
              </a:lnSpc>
              <a:spcAft>
                <a:spcPts val="600"/>
              </a:spcAft>
            </a:pPr>
            <a:endParaRPr lang="en-US" dirty="0"/>
          </a:p>
          <a:p>
            <a:pPr>
              <a:lnSpc>
                <a:spcPct val="90000"/>
              </a:lnSpc>
              <a:spcAft>
                <a:spcPts val="600"/>
              </a:spcAft>
            </a:pPr>
            <a:endParaRPr lang="en-US" dirty="0"/>
          </a:p>
          <a:p>
            <a:pPr>
              <a:lnSpc>
                <a:spcPct val="90000"/>
              </a:lnSpc>
              <a:spcAft>
                <a:spcPts val="600"/>
              </a:spcAft>
            </a:pPr>
            <a:endParaRPr lang="en-US" dirty="0"/>
          </a:p>
        </p:txBody>
      </p:sp>
      <p:sp>
        <p:nvSpPr>
          <p:cNvPr id="7" name="TextBox 6">
            <a:extLst>
              <a:ext uri="{FF2B5EF4-FFF2-40B4-BE49-F238E27FC236}">
                <a16:creationId xmlns:a16="http://schemas.microsoft.com/office/drawing/2014/main" id="{CDAB0E75-84B6-7AF1-A1F3-D3044F96546B}"/>
              </a:ext>
            </a:extLst>
          </p:cNvPr>
          <p:cNvSpPr txBox="1"/>
          <p:nvPr/>
        </p:nvSpPr>
        <p:spPr>
          <a:xfrm>
            <a:off x="406366" y="3110102"/>
            <a:ext cx="3607930" cy="3677158"/>
          </a:xfrm>
          <a:prstGeom prst="rect">
            <a:avLst/>
          </a:prstGeom>
        </p:spPr>
        <p:txBody>
          <a:bodyPr vert="horz" lIns="91440" tIns="45720" rIns="91440" bIns="45720" rtlCol="0" anchor="t">
            <a:normAutofit/>
          </a:bodyPr>
          <a:lstStyle/>
          <a:p>
            <a:pPr>
              <a:lnSpc>
                <a:spcPct val="90000"/>
              </a:lnSpc>
              <a:spcAft>
                <a:spcPts val="600"/>
              </a:spcAft>
            </a:pPr>
            <a:endParaRPr lang="en-US" sz="2000" dirty="0">
              <a:solidFill>
                <a:srgbClr val="FFFFFF"/>
              </a:solidFill>
            </a:endParaRPr>
          </a:p>
        </p:txBody>
      </p:sp>
      <p:pic>
        <p:nvPicPr>
          <p:cNvPr id="12" name="Picture 11" descr="A person and person in a kayak in clear water&#10;&#10;AI-generated content may be incorrect.">
            <a:extLst>
              <a:ext uri="{FF2B5EF4-FFF2-40B4-BE49-F238E27FC236}">
                <a16:creationId xmlns:a16="http://schemas.microsoft.com/office/drawing/2014/main" id="{A87DAC1E-D0C5-E4C1-9408-36A06E05956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917" b="917"/>
          <a:stretch>
            <a:fillRect/>
          </a:stretch>
        </p:blipFill>
        <p:spPr>
          <a:xfrm>
            <a:off x="2829060" y="4862072"/>
            <a:ext cx="1816795" cy="1816795"/>
          </a:xfrm>
          <a:prstGeom prst="ellipse">
            <a:avLst/>
          </a:prstGeom>
          <a:ln>
            <a:solidFill>
              <a:schemeClr val="bg1"/>
            </a:solidFill>
          </a:ln>
        </p:spPr>
      </p:pic>
      <p:pic>
        <p:nvPicPr>
          <p:cNvPr id="11" name="Picture 10" descr="A bird swimming in the water&#10;&#10;AI-generated content may be incorrect.">
            <a:extLst>
              <a:ext uri="{FF2B5EF4-FFF2-40B4-BE49-F238E27FC236}">
                <a16:creationId xmlns:a16="http://schemas.microsoft.com/office/drawing/2014/main" id="{EBC62DEA-7D87-3884-14DC-F04F9B7FABA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464" r="12464"/>
          <a:stretch>
            <a:fillRect/>
          </a:stretch>
        </p:blipFill>
        <p:spPr>
          <a:xfrm>
            <a:off x="623811" y="4870936"/>
            <a:ext cx="1816795" cy="1816795"/>
          </a:xfrm>
          <a:prstGeom prst="ellipse">
            <a:avLst/>
          </a:prstGeom>
          <a:ln>
            <a:solidFill>
              <a:schemeClr val="bg1"/>
            </a:solidFill>
          </a:ln>
        </p:spPr>
      </p:pic>
      <p:sp>
        <p:nvSpPr>
          <p:cNvPr id="13" name="TextBox 12">
            <a:extLst>
              <a:ext uri="{FF2B5EF4-FFF2-40B4-BE49-F238E27FC236}">
                <a16:creationId xmlns:a16="http://schemas.microsoft.com/office/drawing/2014/main" id="{75F64B8F-7093-1AF7-AFC7-942FD30447C7}"/>
              </a:ext>
            </a:extLst>
          </p:cNvPr>
          <p:cNvSpPr txBox="1"/>
          <p:nvPr/>
        </p:nvSpPr>
        <p:spPr>
          <a:xfrm>
            <a:off x="137897" y="1266132"/>
            <a:ext cx="4346554" cy="1661993"/>
          </a:xfrm>
          <a:prstGeom prst="rect">
            <a:avLst/>
          </a:prstGeom>
          <a:noFill/>
        </p:spPr>
        <p:txBody>
          <a:bodyPr wrap="square">
            <a:spAutoFit/>
          </a:bodyPr>
          <a:lstStyle/>
          <a:p>
            <a:pPr marL="285750" indent="-285750">
              <a:buFont typeface="Arial" panose="020B0604020202020204" pitchFamily="34" charset="0"/>
              <a:buChar char="•"/>
            </a:pPr>
            <a:r>
              <a:rPr lang="en-US" sz="1400" dirty="0"/>
              <a:t>100% guaranteed seal sightings</a:t>
            </a:r>
          </a:p>
          <a:p>
            <a:pPr marL="285750" indent="-285750">
              <a:buFont typeface="Arial" panose="020B0604020202020204" pitchFamily="34" charset="0"/>
              <a:buChar char="•"/>
            </a:pPr>
            <a:r>
              <a:rPr lang="en-US" sz="1400" dirty="0"/>
              <a:t>Possible encounters with dusky dolphins</a:t>
            </a:r>
          </a:p>
          <a:p>
            <a:pPr marL="285750" indent="-285750">
              <a:buFont typeface="Arial" panose="020B0604020202020204" pitchFamily="34" charset="0"/>
              <a:buChar char="•"/>
            </a:pPr>
            <a:r>
              <a:rPr lang="en-US" sz="1400" dirty="0"/>
              <a:t>Whales spotted in season</a:t>
            </a:r>
          </a:p>
          <a:p>
            <a:pPr marL="285750" indent="-285750">
              <a:buFont typeface="Arial" panose="020B0604020202020204" pitchFamily="34" charset="0"/>
              <a:buChar char="•"/>
            </a:pPr>
            <a:r>
              <a:rPr lang="en-US" sz="1400" dirty="0"/>
              <a:t>Seabirds in abundance</a:t>
            </a:r>
          </a:p>
          <a:p>
            <a:pPr marL="285750" indent="-285750">
              <a:buFont typeface="Arial" panose="020B0604020202020204" pitchFamily="34" charset="0"/>
              <a:buChar char="•"/>
            </a:pPr>
            <a:r>
              <a:rPr lang="en-US" sz="1400" dirty="0"/>
              <a:t>Occasional penguin sightings</a:t>
            </a:r>
          </a:p>
          <a:p>
            <a:pPr marL="285750" indent="-285750">
              <a:buFont typeface="Arial" panose="020B0604020202020204" pitchFamily="34" charset="0"/>
              <a:buChar char="•"/>
            </a:pPr>
            <a:r>
              <a:rPr lang="en-US" sz="1400" dirty="0"/>
              <a:t>Every tour is a unique </a:t>
            </a:r>
          </a:p>
          <a:p>
            <a:endParaRPr lang="en-US" dirty="0"/>
          </a:p>
        </p:txBody>
      </p:sp>
      <p:sp>
        <p:nvSpPr>
          <p:cNvPr id="17" name="Title 16">
            <a:extLst>
              <a:ext uri="{FF2B5EF4-FFF2-40B4-BE49-F238E27FC236}">
                <a16:creationId xmlns:a16="http://schemas.microsoft.com/office/drawing/2014/main" id="{56D12523-0A80-310D-F662-24552771E250}"/>
              </a:ext>
            </a:extLst>
          </p:cNvPr>
          <p:cNvSpPr>
            <a:spLocks noGrp="1"/>
          </p:cNvSpPr>
          <p:nvPr>
            <p:ph type="title"/>
          </p:nvPr>
        </p:nvSpPr>
        <p:spPr>
          <a:xfrm>
            <a:off x="406366" y="171398"/>
            <a:ext cx="9870649" cy="832079"/>
          </a:xfrm>
        </p:spPr>
        <p:txBody>
          <a:bodyPr/>
          <a:lstStyle/>
          <a:p>
            <a:r>
              <a:rPr lang="en-US" b="1" dirty="0">
                <a:solidFill>
                  <a:schemeClr val="bg1"/>
                </a:solidFill>
              </a:rPr>
              <a:t>Meet the locals…</a:t>
            </a:r>
          </a:p>
        </p:txBody>
      </p:sp>
    </p:spTree>
    <p:extLst>
      <p:ext uri="{BB962C8B-B14F-4D97-AF65-F5344CB8AC3E}">
        <p14:creationId xmlns:p14="http://schemas.microsoft.com/office/powerpoint/2010/main" val="1527647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4879ABBB-F0C8-936F-6274-868710A239C1}"/>
              </a:ext>
            </a:extLst>
          </p:cNvPr>
          <p:cNvSpPr txBox="1"/>
          <p:nvPr/>
        </p:nvSpPr>
        <p:spPr>
          <a:xfrm>
            <a:off x="5715005" y="3845648"/>
            <a:ext cx="6476989" cy="564796"/>
          </a:xfrm>
          <a:prstGeom prst="rect">
            <a:avLst/>
          </a:prstGeom>
          <a:solidFill>
            <a:srgbClr val="33CCCC"/>
          </a:solidFill>
        </p:spPr>
        <p:txBody>
          <a:bodyPr wrap="square" rtlCol="0">
            <a:spAutoFit/>
          </a:bodyPr>
          <a:lstStyle/>
          <a:p>
            <a:endParaRPr lang="en-NZ" dirty="0"/>
          </a:p>
        </p:txBody>
      </p:sp>
      <p:sp>
        <p:nvSpPr>
          <p:cNvPr id="4" name="Rectangle 1">
            <a:extLst>
              <a:ext uri="{FF2B5EF4-FFF2-40B4-BE49-F238E27FC236}">
                <a16:creationId xmlns:a16="http://schemas.microsoft.com/office/drawing/2014/main" id="{E23EA102-E7F9-73E4-F7B5-CC8AB0A0A208}"/>
              </a:ext>
            </a:extLst>
          </p:cNvPr>
          <p:cNvSpPr>
            <a:spLocks noGrp="1" noChangeArrowheads="1"/>
          </p:cNvSpPr>
          <p:nvPr>
            <p:ph type="title"/>
          </p:nvPr>
        </p:nvSpPr>
        <p:spPr bwMode="auto">
          <a:xfrm>
            <a:off x="-1" y="412546"/>
            <a:ext cx="6023133" cy="707886"/>
          </a:xfrm>
          <a:prstGeom prst="rect">
            <a:avLst/>
          </a:prstGeom>
          <a:solidFill>
            <a:srgbClr val="33CCCC"/>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rgbClr val="FFFFFF"/>
                </a:solidFill>
                <a:effectLst/>
              </a:rPr>
              <a:t>Ready to go..</a:t>
            </a:r>
            <a:endParaRPr kumimoji="0" lang="en-US" altLang="en-US" sz="4000" b="1" i="0" u="none" strike="noStrike" cap="none" normalizeH="0" baseline="0" dirty="0">
              <a:ln>
                <a:noFill/>
              </a:ln>
              <a:solidFill>
                <a:schemeClr val="tx1"/>
              </a:solidFill>
              <a:effectLst/>
            </a:endParaRPr>
          </a:p>
        </p:txBody>
      </p:sp>
      <p:sp>
        <p:nvSpPr>
          <p:cNvPr id="3" name="Content Placeholder 2">
            <a:extLst>
              <a:ext uri="{FF2B5EF4-FFF2-40B4-BE49-F238E27FC236}">
                <a16:creationId xmlns:a16="http://schemas.microsoft.com/office/drawing/2014/main" id="{3AC530A1-92D8-C6E0-AFDA-09DDAFB7FE65}"/>
              </a:ext>
            </a:extLst>
          </p:cNvPr>
          <p:cNvSpPr>
            <a:spLocks noGrp="1"/>
          </p:cNvSpPr>
          <p:nvPr>
            <p:ph idx="1"/>
          </p:nvPr>
        </p:nvSpPr>
        <p:spPr>
          <a:xfrm>
            <a:off x="0" y="1353570"/>
            <a:ext cx="5535072" cy="1039434"/>
          </a:xfrm>
          <a:solidFill>
            <a:srgbClr val="33CCCC"/>
          </a:solidFill>
        </p:spPr>
        <p:txBody>
          <a:bodyPr>
            <a:normAutofit/>
          </a:bodyPr>
          <a:lstStyle/>
          <a:p>
            <a:pPr marL="0" indent="0" algn="ctr">
              <a:buNone/>
            </a:pPr>
            <a:r>
              <a:rPr lang="en-US" sz="1800" b="1" i="0" dirty="0">
                <a:solidFill>
                  <a:srgbClr val="000000"/>
                </a:solidFill>
                <a:effectLst/>
              </a:rPr>
              <a:t>We provide our clients with all the essential kayaking gear </a:t>
            </a:r>
            <a:r>
              <a:rPr lang="en-US" sz="1800" b="1" dirty="0">
                <a:solidFill>
                  <a:srgbClr val="000000"/>
                </a:solidFill>
              </a:rPr>
              <a:t>they need </a:t>
            </a:r>
            <a:r>
              <a:rPr lang="en-US" sz="1800" b="1" i="0" dirty="0">
                <a:solidFill>
                  <a:srgbClr val="000000"/>
                </a:solidFill>
                <a:effectLst/>
              </a:rPr>
              <a:t>to stay warm, dry and stylish on the water!</a:t>
            </a:r>
            <a:endParaRPr lang="en-NZ" sz="1800" dirty="0"/>
          </a:p>
        </p:txBody>
      </p:sp>
      <p:sp>
        <p:nvSpPr>
          <p:cNvPr id="5" name="Rectangle 2">
            <a:extLst>
              <a:ext uri="{FF2B5EF4-FFF2-40B4-BE49-F238E27FC236}">
                <a16:creationId xmlns:a16="http://schemas.microsoft.com/office/drawing/2014/main" id="{43F4835F-227B-1145-829F-1FE8C450F22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8" name="TextBox 7">
            <a:extLst>
              <a:ext uri="{FF2B5EF4-FFF2-40B4-BE49-F238E27FC236}">
                <a16:creationId xmlns:a16="http://schemas.microsoft.com/office/drawing/2014/main" id="{7096E0F1-7BB8-6DCE-5DCE-48971800FCA0}"/>
              </a:ext>
            </a:extLst>
          </p:cNvPr>
          <p:cNvSpPr txBox="1"/>
          <p:nvPr/>
        </p:nvSpPr>
        <p:spPr>
          <a:xfrm>
            <a:off x="6106947" y="4217563"/>
            <a:ext cx="2638060" cy="17440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ts val="2775"/>
              </a:lnSpc>
              <a:buNone/>
            </a:pPr>
            <a:r>
              <a:rPr lang="en-NZ" b="1" i="0" dirty="0">
                <a:solidFill>
                  <a:srgbClr val="000000"/>
                </a:solidFill>
                <a:effectLst/>
                <a:latin typeface="YAFdJjTk5UU_0"/>
              </a:rPr>
              <a:t>We provide:</a:t>
            </a:r>
            <a:endParaRPr lang="en-NZ" dirty="0">
              <a:solidFill>
                <a:srgbClr val="000000"/>
              </a:solidFill>
              <a:effectLst/>
              <a:latin typeface="YAFdJjTk5UU_0"/>
            </a:endParaRPr>
          </a:p>
          <a:p>
            <a:pPr>
              <a:buFont typeface="Arial" panose="020B0604020202020204" pitchFamily="34" charset="0"/>
              <a:buChar char="•"/>
            </a:pPr>
            <a:r>
              <a:rPr lang="en-NZ" sz="1400" b="0" i="0" dirty="0">
                <a:solidFill>
                  <a:srgbClr val="000000"/>
                </a:solidFill>
                <a:effectLst/>
              </a:rPr>
              <a:t>Paddle jacket</a:t>
            </a:r>
            <a:endParaRPr lang="en-NZ" sz="1400" dirty="0"/>
          </a:p>
          <a:p>
            <a:pPr>
              <a:buFont typeface="Arial" panose="020B0604020202020204" pitchFamily="34" charset="0"/>
              <a:buChar char="•"/>
            </a:pPr>
            <a:r>
              <a:rPr lang="en-NZ" sz="1400" b="0" i="0" dirty="0">
                <a:solidFill>
                  <a:srgbClr val="000000"/>
                </a:solidFill>
                <a:effectLst/>
              </a:rPr>
              <a:t>Spray skirt</a:t>
            </a:r>
            <a:endParaRPr lang="en-NZ" sz="1400" dirty="0"/>
          </a:p>
          <a:p>
            <a:pPr>
              <a:buFont typeface="Arial" panose="020B0604020202020204" pitchFamily="34" charset="0"/>
              <a:buChar char="•"/>
            </a:pPr>
            <a:r>
              <a:rPr lang="en-NZ" sz="1400" b="0" i="0" dirty="0">
                <a:solidFill>
                  <a:srgbClr val="000000"/>
                </a:solidFill>
                <a:effectLst/>
              </a:rPr>
              <a:t>Life jacket (PFD)</a:t>
            </a:r>
            <a:endParaRPr lang="en-NZ" sz="1400" dirty="0"/>
          </a:p>
          <a:p>
            <a:pPr>
              <a:buFont typeface="Arial" panose="020B0604020202020204" pitchFamily="34" charset="0"/>
              <a:buChar char="•"/>
            </a:pPr>
            <a:r>
              <a:rPr lang="en-NZ" sz="1400" b="0" i="0" dirty="0">
                <a:solidFill>
                  <a:srgbClr val="000000"/>
                </a:solidFill>
                <a:effectLst/>
              </a:rPr>
              <a:t>Dive booties</a:t>
            </a:r>
            <a:endParaRPr lang="en-NZ" sz="1400" dirty="0"/>
          </a:p>
          <a:p>
            <a:pPr>
              <a:buFont typeface="Arial" panose="020B0604020202020204" pitchFamily="34" charset="0"/>
              <a:buChar char="•"/>
            </a:pPr>
            <a:r>
              <a:rPr lang="en-NZ" sz="1400" b="0" i="0" dirty="0">
                <a:solidFill>
                  <a:srgbClr val="000000"/>
                </a:solidFill>
                <a:effectLst/>
              </a:rPr>
              <a:t>Drybags</a:t>
            </a:r>
            <a:endParaRPr lang="en-NZ" sz="1400" dirty="0"/>
          </a:p>
          <a:p>
            <a:pPr>
              <a:buFont typeface="Arial" panose="020B0604020202020204" pitchFamily="34" charset="0"/>
              <a:buChar char="•"/>
            </a:pPr>
            <a:r>
              <a:rPr lang="en-NZ" sz="1400" b="0" i="0" dirty="0">
                <a:solidFill>
                  <a:srgbClr val="000000"/>
                </a:solidFill>
                <a:effectLst/>
              </a:rPr>
              <a:t>Dry pants &amp; gloves (Winter)</a:t>
            </a:r>
            <a:endParaRPr lang="en-NZ" sz="1400" dirty="0"/>
          </a:p>
        </p:txBody>
      </p:sp>
      <p:sp>
        <p:nvSpPr>
          <p:cNvPr id="9" name="TextBox 8">
            <a:extLst>
              <a:ext uri="{FF2B5EF4-FFF2-40B4-BE49-F238E27FC236}">
                <a16:creationId xmlns:a16="http://schemas.microsoft.com/office/drawing/2014/main" id="{F23F2FAA-27C8-610C-57B1-0CB1D80EE6F4}"/>
              </a:ext>
            </a:extLst>
          </p:cNvPr>
          <p:cNvSpPr txBox="1"/>
          <p:nvPr/>
        </p:nvSpPr>
        <p:spPr>
          <a:xfrm>
            <a:off x="9216094" y="4217563"/>
            <a:ext cx="2638059" cy="131318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ts val="2775"/>
              </a:lnSpc>
              <a:buNone/>
            </a:pPr>
            <a:r>
              <a:rPr lang="en-US" b="1" i="0" dirty="0">
                <a:solidFill>
                  <a:srgbClr val="000000"/>
                </a:solidFill>
                <a:effectLst/>
                <a:latin typeface="YAFdJjTk5UU_0"/>
              </a:rPr>
              <a:t>Clients need: </a:t>
            </a:r>
            <a:endParaRPr lang="en-US" sz="1000" dirty="0">
              <a:solidFill>
                <a:srgbClr val="000000"/>
              </a:solidFill>
              <a:effectLst/>
              <a:latin typeface="YAFdJjTk5UU_0"/>
            </a:endParaRPr>
          </a:p>
          <a:p>
            <a:pPr>
              <a:buFont typeface="Arial" panose="020B0604020202020204" pitchFamily="34" charset="0"/>
              <a:buChar char="•"/>
            </a:pPr>
            <a:r>
              <a:rPr lang="en-US" sz="1400" i="0" dirty="0">
                <a:solidFill>
                  <a:srgbClr val="000000"/>
                </a:solidFill>
                <a:effectLst/>
              </a:rPr>
              <a:t>Active wear (no jeans)</a:t>
            </a:r>
            <a:endParaRPr lang="en-US" sz="1400" dirty="0"/>
          </a:p>
          <a:p>
            <a:pPr>
              <a:buFont typeface="Arial" panose="020B0604020202020204" pitchFamily="34" charset="0"/>
              <a:buChar char="•"/>
            </a:pPr>
            <a:r>
              <a:rPr lang="en-US" sz="1400" i="0" dirty="0">
                <a:solidFill>
                  <a:srgbClr val="000000"/>
                </a:solidFill>
                <a:effectLst/>
              </a:rPr>
              <a:t>Bottle of water</a:t>
            </a:r>
            <a:endParaRPr lang="en-US" sz="1400" dirty="0"/>
          </a:p>
          <a:p>
            <a:pPr>
              <a:buFont typeface="Arial" panose="020B0604020202020204" pitchFamily="34" charset="0"/>
              <a:buChar char="•"/>
            </a:pPr>
            <a:r>
              <a:rPr lang="en-US" sz="1400" i="0" dirty="0">
                <a:solidFill>
                  <a:srgbClr val="000000"/>
                </a:solidFill>
                <a:effectLst/>
              </a:rPr>
              <a:t>Camera/ phone</a:t>
            </a:r>
            <a:endParaRPr lang="en-US" sz="1400" dirty="0"/>
          </a:p>
          <a:p>
            <a:pPr>
              <a:buFont typeface="Arial" panose="020B0604020202020204" pitchFamily="34" charset="0"/>
              <a:buChar char="•"/>
            </a:pPr>
            <a:r>
              <a:rPr lang="en-US" sz="1400" i="0" dirty="0">
                <a:solidFill>
                  <a:srgbClr val="000000"/>
                </a:solidFill>
              </a:rPr>
              <a:t>Sunglasses</a:t>
            </a:r>
            <a:r>
              <a:rPr lang="en-US" sz="1400" i="0" dirty="0">
                <a:solidFill>
                  <a:srgbClr val="000000"/>
                </a:solidFill>
                <a:effectLst/>
              </a:rPr>
              <a:t> and/or cap</a:t>
            </a:r>
            <a:endParaRPr lang="en-US" sz="1400" dirty="0"/>
          </a:p>
        </p:txBody>
      </p:sp>
      <p:pic>
        <p:nvPicPr>
          <p:cNvPr id="11" name="Picture 10" descr="A child wearing a hat and a vest&#10;&#10;AI-generated content may be incorrect.">
            <a:extLst>
              <a:ext uri="{FF2B5EF4-FFF2-40B4-BE49-F238E27FC236}">
                <a16:creationId xmlns:a16="http://schemas.microsoft.com/office/drawing/2014/main" id="{484EA1E8-2E2D-6458-5791-6E364FB6B0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78249" y="1"/>
            <a:ext cx="3313751" cy="3846180"/>
          </a:xfrm>
          <a:prstGeom prst="rect">
            <a:avLst/>
          </a:prstGeom>
          <a:ln w="38100">
            <a:solidFill>
              <a:schemeClr val="bg1"/>
            </a:solidFill>
          </a:ln>
        </p:spPr>
      </p:pic>
      <p:pic>
        <p:nvPicPr>
          <p:cNvPr id="15" name="Picture 14" descr="A person standing next to a van&#10;&#10;AI-generated content may be incorrect.">
            <a:extLst>
              <a:ext uri="{FF2B5EF4-FFF2-40B4-BE49-F238E27FC236}">
                <a16:creationId xmlns:a16="http://schemas.microsoft.com/office/drawing/2014/main" id="{51AD8BDA-EA67-2932-6481-3DE58DF248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7472" y="-533"/>
            <a:ext cx="3190777" cy="3846180"/>
          </a:xfrm>
          <a:prstGeom prst="rect">
            <a:avLst/>
          </a:prstGeom>
          <a:solidFill>
            <a:srgbClr val="33CCCC"/>
          </a:solidFill>
          <a:ln w="38100">
            <a:solidFill>
              <a:schemeClr val="bg1"/>
            </a:solidFill>
          </a:ln>
        </p:spPr>
      </p:pic>
      <p:sp>
        <p:nvSpPr>
          <p:cNvPr id="16" name="Rectangle 3">
            <a:extLst>
              <a:ext uri="{FF2B5EF4-FFF2-40B4-BE49-F238E27FC236}">
                <a16:creationId xmlns:a16="http://schemas.microsoft.com/office/drawing/2014/main" id="{E5C7FE34-ED65-F893-8671-31215D02B6B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7" name="Rectangle 4">
            <a:extLst>
              <a:ext uri="{FF2B5EF4-FFF2-40B4-BE49-F238E27FC236}">
                <a16:creationId xmlns:a16="http://schemas.microsoft.com/office/drawing/2014/main" id="{862C8F5C-AF7A-F5A4-7243-39F09F81D3FD}"/>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pic>
        <p:nvPicPr>
          <p:cNvPr id="19" name="Picture 18" descr="A group of people posing for a picture&#10;&#10;AI-generated content may be incorrect.">
            <a:extLst>
              <a:ext uri="{FF2B5EF4-FFF2-40B4-BE49-F238E27FC236}">
                <a16:creationId xmlns:a16="http://schemas.microsoft.com/office/drawing/2014/main" id="{FB23EDF0-68AD-DD93-C5EF-57C5F19D36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581724"/>
            <a:ext cx="5642366" cy="4276276"/>
          </a:xfrm>
          <a:prstGeom prst="rect">
            <a:avLst/>
          </a:prstGeom>
          <a:solidFill>
            <a:srgbClr val="33CCCC"/>
          </a:solidFill>
          <a:ln w="38100">
            <a:solidFill>
              <a:schemeClr val="bg1"/>
            </a:solidFill>
          </a:ln>
        </p:spPr>
      </p:pic>
      <p:sp>
        <p:nvSpPr>
          <p:cNvPr id="24" name="TextBox 23">
            <a:extLst>
              <a:ext uri="{FF2B5EF4-FFF2-40B4-BE49-F238E27FC236}">
                <a16:creationId xmlns:a16="http://schemas.microsoft.com/office/drawing/2014/main" id="{8F5189B7-85D5-C177-9C39-D5C3C5FEAEA2}"/>
              </a:ext>
            </a:extLst>
          </p:cNvPr>
          <p:cNvSpPr txBox="1"/>
          <p:nvPr/>
        </p:nvSpPr>
        <p:spPr>
          <a:xfrm>
            <a:off x="5864577" y="2968977"/>
            <a:ext cx="914400" cy="914400"/>
          </a:xfrm>
          <a:prstGeom prst="rect">
            <a:avLst/>
          </a:prstGeom>
          <a:noFill/>
        </p:spPr>
        <p:txBody>
          <a:bodyPr wrap="square" rtlCol="0">
            <a:spAutoFit/>
          </a:bodyPr>
          <a:lstStyle/>
          <a:p>
            <a:endParaRPr lang="en-NZ" dirty="0"/>
          </a:p>
        </p:txBody>
      </p:sp>
      <p:sp>
        <p:nvSpPr>
          <p:cNvPr id="25" name="TextBox 24">
            <a:extLst>
              <a:ext uri="{FF2B5EF4-FFF2-40B4-BE49-F238E27FC236}">
                <a16:creationId xmlns:a16="http://schemas.microsoft.com/office/drawing/2014/main" id="{122C8174-F550-5293-FD71-637BE2CFFFBD}"/>
              </a:ext>
            </a:extLst>
          </p:cNvPr>
          <p:cNvSpPr txBox="1"/>
          <p:nvPr/>
        </p:nvSpPr>
        <p:spPr>
          <a:xfrm>
            <a:off x="6023132" y="3877954"/>
            <a:ext cx="1354659" cy="733753"/>
          </a:xfrm>
          <a:prstGeom prst="rect">
            <a:avLst/>
          </a:prstGeom>
          <a:noFill/>
        </p:spPr>
        <p:txBody>
          <a:bodyPr wrap="square" rtlCol="0">
            <a:spAutoFit/>
          </a:bodyPr>
          <a:lstStyle/>
          <a:p>
            <a:endParaRPr lang="en-NZ" dirty="0"/>
          </a:p>
        </p:txBody>
      </p:sp>
    </p:spTree>
    <p:extLst>
      <p:ext uri="{BB962C8B-B14F-4D97-AF65-F5344CB8AC3E}">
        <p14:creationId xmlns:p14="http://schemas.microsoft.com/office/powerpoint/2010/main" val="201598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3CCC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2411FB-4DE1-6F9F-A6B2-983A08501800}"/>
              </a:ext>
            </a:extLst>
          </p:cNvPr>
          <p:cNvPicPr>
            <a:picLocks noChangeAspect="1"/>
          </p:cNvPicPr>
          <p:nvPr/>
        </p:nvPicPr>
        <p:blipFill>
          <a:blip r:embed="rId3" cstate="print">
            <a:extLst>
              <a:ext uri="{28A0092B-C50C-407E-A947-70E740481C1C}">
                <a14:useLocalDpi xmlns:a14="http://schemas.microsoft.com/office/drawing/2010/main" val="0"/>
              </a:ext>
            </a:extLst>
          </a:blip>
          <a:srcRect t="5632" b="5632"/>
          <a:stretch/>
        </p:blipFill>
        <p:spPr>
          <a:xfrm>
            <a:off x="6887044" y="-1"/>
            <a:ext cx="5126280" cy="3145810"/>
          </a:xfrm>
          <a:prstGeom prst="rect">
            <a:avLst/>
          </a:prstGeom>
        </p:spPr>
      </p:pic>
      <p:pic>
        <p:nvPicPr>
          <p:cNvPr id="5" name="Picture 4">
            <a:extLst>
              <a:ext uri="{FF2B5EF4-FFF2-40B4-BE49-F238E27FC236}">
                <a16:creationId xmlns:a16="http://schemas.microsoft.com/office/drawing/2014/main" id="{F6035536-EC9D-A481-6D81-4BE706E31963}"/>
              </a:ext>
            </a:extLst>
          </p:cNvPr>
          <p:cNvPicPr>
            <a:picLocks noChangeAspect="1"/>
          </p:cNvPicPr>
          <p:nvPr/>
        </p:nvPicPr>
        <p:blipFill>
          <a:blip r:embed="rId4" cstate="print">
            <a:extLst>
              <a:ext uri="{28A0092B-C50C-407E-A947-70E740481C1C}">
                <a14:useLocalDpi xmlns:a14="http://schemas.microsoft.com/office/drawing/2010/main" val="0"/>
              </a:ext>
            </a:extLst>
          </a:blip>
          <a:srcRect t="8965" r="-1" b="17760"/>
          <a:stretch/>
        </p:blipFill>
        <p:spPr>
          <a:xfrm>
            <a:off x="5419264" y="3254991"/>
            <a:ext cx="6594060" cy="3603015"/>
          </a:xfrm>
          <a:prstGeom prst="rect">
            <a:avLst/>
          </a:prstGeom>
        </p:spPr>
      </p:pic>
      <p:pic>
        <p:nvPicPr>
          <p:cNvPr id="9" name="Picture 8">
            <a:extLst>
              <a:ext uri="{FF2B5EF4-FFF2-40B4-BE49-F238E27FC236}">
                <a16:creationId xmlns:a16="http://schemas.microsoft.com/office/drawing/2014/main" id="{02B00AD1-A41C-BC49-CD0D-72292BA3C270}"/>
              </a:ext>
            </a:extLst>
          </p:cNvPr>
          <p:cNvPicPr>
            <a:picLocks noChangeAspect="1"/>
          </p:cNvPicPr>
          <p:nvPr/>
        </p:nvPicPr>
        <p:blipFill>
          <a:blip r:embed="rId5" cstate="print">
            <a:extLst>
              <a:ext uri="{28A0092B-C50C-407E-A947-70E740481C1C}">
                <a14:useLocalDpi xmlns:a14="http://schemas.microsoft.com/office/drawing/2010/main" val="0"/>
              </a:ext>
            </a:extLst>
          </a:blip>
          <a:srcRect t="8829" b="8829"/>
          <a:stretch/>
        </p:blipFill>
        <p:spPr>
          <a:xfrm>
            <a:off x="476441" y="-1"/>
            <a:ext cx="6316745" cy="3978328"/>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pic>
        <p:nvPicPr>
          <p:cNvPr id="7" name="Picture 6" descr="A couple of people in a kayak&#10;&#10;AI-generated content may be incorrect.">
            <a:extLst>
              <a:ext uri="{FF2B5EF4-FFF2-40B4-BE49-F238E27FC236}">
                <a16:creationId xmlns:a16="http://schemas.microsoft.com/office/drawing/2014/main" id="{A9ACFE10-2F04-B4D6-906E-9E00FB465485}"/>
              </a:ext>
            </a:extLst>
          </p:cNvPr>
          <p:cNvPicPr>
            <a:picLocks noChangeAspect="1"/>
          </p:cNvPicPr>
          <p:nvPr/>
        </p:nvPicPr>
        <p:blipFill>
          <a:blip r:embed="rId6" cstate="print">
            <a:extLst>
              <a:ext uri="{28A0092B-C50C-407E-A947-70E740481C1C}">
                <a14:useLocalDpi xmlns:a14="http://schemas.microsoft.com/office/drawing/2010/main" val="0"/>
              </a:ext>
            </a:extLst>
          </a:blip>
          <a:srcRect t="23398" r="1" b="1"/>
          <a:stretch/>
        </p:blipFill>
        <p:spPr>
          <a:xfrm>
            <a:off x="178676" y="4089896"/>
            <a:ext cx="5082536" cy="2768104"/>
          </a:xfrm>
          <a:prstGeom prst="rect">
            <a:avLst/>
          </a:prstGeom>
        </p:spPr>
      </p:pic>
      <p:sp>
        <p:nvSpPr>
          <p:cNvPr id="2" name="TextBox 1">
            <a:extLst>
              <a:ext uri="{FF2B5EF4-FFF2-40B4-BE49-F238E27FC236}">
                <a16:creationId xmlns:a16="http://schemas.microsoft.com/office/drawing/2014/main" id="{95FE4058-1D68-32E9-D0AC-AF08EF6D7380}"/>
              </a:ext>
            </a:extLst>
          </p:cNvPr>
          <p:cNvSpPr txBox="1"/>
          <p:nvPr/>
        </p:nvSpPr>
        <p:spPr>
          <a:xfrm>
            <a:off x="620332" y="98570"/>
            <a:ext cx="1907298" cy="646331"/>
          </a:xfrm>
          <a:prstGeom prst="rect">
            <a:avLst/>
          </a:prstGeom>
          <a:noFill/>
        </p:spPr>
        <p:txBody>
          <a:bodyPr wrap="square" rtlCol="0">
            <a:spAutoFit/>
          </a:bodyPr>
          <a:lstStyle/>
          <a:p>
            <a:r>
              <a:rPr lang="en-NZ" sz="3600" b="1" dirty="0">
                <a:solidFill>
                  <a:schemeClr val="bg1"/>
                </a:solidFill>
              </a:rPr>
              <a:t>Wildlife</a:t>
            </a:r>
          </a:p>
        </p:txBody>
      </p:sp>
      <p:sp>
        <p:nvSpPr>
          <p:cNvPr id="4" name="TextBox 3">
            <a:extLst>
              <a:ext uri="{FF2B5EF4-FFF2-40B4-BE49-F238E27FC236}">
                <a16:creationId xmlns:a16="http://schemas.microsoft.com/office/drawing/2014/main" id="{60B90F28-7B47-DD33-CFDA-33DCC5031F30}"/>
              </a:ext>
            </a:extLst>
          </p:cNvPr>
          <p:cNvSpPr txBox="1"/>
          <p:nvPr/>
        </p:nvSpPr>
        <p:spPr>
          <a:xfrm>
            <a:off x="303348" y="4089896"/>
            <a:ext cx="1763003" cy="646331"/>
          </a:xfrm>
          <a:prstGeom prst="rect">
            <a:avLst/>
          </a:prstGeom>
          <a:noFill/>
        </p:spPr>
        <p:txBody>
          <a:bodyPr wrap="square" rtlCol="0">
            <a:spAutoFit/>
          </a:bodyPr>
          <a:lstStyle/>
          <a:p>
            <a:r>
              <a:rPr lang="en-NZ" sz="3600" b="1" dirty="0">
                <a:solidFill>
                  <a:schemeClr val="bg1"/>
                </a:solidFill>
              </a:rPr>
              <a:t>Private</a:t>
            </a:r>
          </a:p>
        </p:txBody>
      </p:sp>
      <p:sp>
        <p:nvSpPr>
          <p:cNvPr id="6" name="TextBox 5">
            <a:extLst>
              <a:ext uri="{FF2B5EF4-FFF2-40B4-BE49-F238E27FC236}">
                <a16:creationId xmlns:a16="http://schemas.microsoft.com/office/drawing/2014/main" id="{7130C6AA-C45F-7956-A531-EE3A559A6DA7}"/>
              </a:ext>
            </a:extLst>
          </p:cNvPr>
          <p:cNvSpPr txBox="1"/>
          <p:nvPr/>
        </p:nvSpPr>
        <p:spPr>
          <a:xfrm>
            <a:off x="5529159" y="3376766"/>
            <a:ext cx="1698172" cy="646331"/>
          </a:xfrm>
          <a:prstGeom prst="rect">
            <a:avLst/>
          </a:prstGeom>
          <a:noFill/>
        </p:spPr>
        <p:txBody>
          <a:bodyPr wrap="square" rtlCol="0">
            <a:spAutoFit/>
          </a:bodyPr>
          <a:lstStyle/>
          <a:p>
            <a:r>
              <a:rPr lang="en-NZ" sz="3600" b="1" dirty="0">
                <a:solidFill>
                  <a:schemeClr val="bg1"/>
                </a:solidFill>
              </a:rPr>
              <a:t>Sunset</a:t>
            </a:r>
          </a:p>
        </p:txBody>
      </p:sp>
      <p:sp>
        <p:nvSpPr>
          <p:cNvPr id="8" name="TextBox 7">
            <a:extLst>
              <a:ext uri="{FF2B5EF4-FFF2-40B4-BE49-F238E27FC236}">
                <a16:creationId xmlns:a16="http://schemas.microsoft.com/office/drawing/2014/main" id="{9C7BB5B6-EC88-2B83-8666-68D491F4858D}"/>
              </a:ext>
            </a:extLst>
          </p:cNvPr>
          <p:cNvSpPr txBox="1"/>
          <p:nvPr/>
        </p:nvSpPr>
        <p:spPr>
          <a:xfrm>
            <a:off x="7057392" y="98571"/>
            <a:ext cx="2160396" cy="646331"/>
          </a:xfrm>
          <a:prstGeom prst="rect">
            <a:avLst/>
          </a:prstGeom>
          <a:noFill/>
        </p:spPr>
        <p:txBody>
          <a:bodyPr wrap="square" rtlCol="0">
            <a:spAutoFit/>
          </a:bodyPr>
          <a:lstStyle/>
          <a:p>
            <a:r>
              <a:rPr lang="en-NZ" sz="3600" b="1" dirty="0">
                <a:solidFill>
                  <a:schemeClr val="bg1"/>
                </a:solidFill>
              </a:rPr>
              <a:t>Family</a:t>
            </a:r>
          </a:p>
        </p:txBody>
      </p:sp>
    </p:spTree>
    <p:extLst>
      <p:ext uri="{BB962C8B-B14F-4D97-AF65-F5344CB8AC3E}">
        <p14:creationId xmlns:p14="http://schemas.microsoft.com/office/powerpoint/2010/main" val="276595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426F330-D8CC-BE30-011C-B087B211E9B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1754" b="3260"/>
          <a:stretch/>
        </p:blipFill>
        <p:spPr>
          <a:xfrm>
            <a:off x="20" y="1282"/>
            <a:ext cx="12191980" cy="6856718"/>
          </a:xfrm>
          <a:prstGeom prst="rect">
            <a:avLst/>
          </a:prstGeom>
        </p:spPr>
      </p:pic>
    </p:spTree>
    <p:extLst>
      <p:ext uri="{BB962C8B-B14F-4D97-AF65-F5344CB8AC3E}">
        <p14:creationId xmlns:p14="http://schemas.microsoft.com/office/powerpoint/2010/main" val="126347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BEBDE4DA-F748-DCB2-9290-E1257361FCF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12583" b="12583"/>
          <a:stretch/>
        </p:blipFill>
        <p:spPr>
          <a:xfrm>
            <a:off x="20" y="10"/>
            <a:ext cx="12191980" cy="6857990"/>
          </a:xfrm>
          <a:prstGeom prst="rect">
            <a:avLst/>
          </a:prstGeom>
        </p:spPr>
      </p:pic>
    </p:spTree>
    <p:extLst>
      <p:ext uri="{BB962C8B-B14F-4D97-AF65-F5344CB8AC3E}">
        <p14:creationId xmlns:p14="http://schemas.microsoft.com/office/powerpoint/2010/main" val="110861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person in a kayak with a paddle&#10;&#10;AI-generated content may be incorrect.">
            <a:extLst>
              <a:ext uri="{FF2B5EF4-FFF2-40B4-BE49-F238E27FC236}">
                <a16:creationId xmlns:a16="http://schemas.microsoft.com/office/drawing/2014/main" id="{B5B6765C-71E1-F547-0C6E-4C6A96128A32}"/>
              </a:ext>
            </a:extLst>
          </p:cNvPr>
          <p:cNvPicPr>
            <a:picLocks noChangeAspect="1"/>
          </p:cNvPicPr>
          <p:nvPr/>
        </p:nvPicPr>
        <p:blipFill>
          <a:blip r:embed="rId3" cstate="print">
            <a:extLst>
              <a:ext uri="{28A0092B-C50C-407E-A947-70E740481C1C}">
                <a14:useLocalDpi xmlns:a14="http://schemas.microsoft.com/office/drawing/2010/main" val="0"/>
              </a:ext>
            </a:extLst>
          </a:blip>
          <a:srcRect t="22081" r="1" b="8130"/>
          <a:stretch>
            <a:fillRect/>
          </a:stretch>
        </p:blipFill>
        <p:spPr>
          <a:xfrm>
            <a:off x="0" y="10"/>
            <a:ext cx="7164476" cy="6857990"/>
          </a:xfrm>
          <a:prstGeom prst="rect">
            <a:avLst/>
          </a:prstGeom>
        </p:spPr>
      </p:pic>
      <p:pic>
        <p:nvPicPr>
          <p:cNvPr id="3" name="Picture 2" descr="A person in a canoe with a paddle&#10;&#10;AI-generated content may be incorrect.">
            <a:extLst>
              <a:ext uri="{FF2B5EF4-FFF2-40B4-BE49-F238E27FC236}">
                <a16:creationId xmlns:a16="http://schemas.microsoft.com/office/drawing/2014/main" id="{71021DC6-CBBB-BA6B-C7A4-0AFB9E2D6450}"/>
              </a:ext>
            </a:extLst>
          </p:cNvPr>
          <p:cNvPicPr>
            <a:picLocks noChangeAspect="1"/>
          </p:cNvPicPr>
          <p:nvPr/>
        </p:nvPicPr>
        <p:blipFill>
          <a:blip r:embed="rId4" cstate="print">
            <a:extLst>
              <a:ext uri="{28A0092B-C50C-407E-A947-70E740481C1C}">
                <a14:useLocalDpi xmlns:a14="http://schemas.microsoft.com/office/drawing/2010/main" val="0"/>
              </a:ext>
            </a:extLst>
          </a:blip>
          <a:srcRect t="2565" r="-3" b="-3"/>
          <a:stretch>
            <a:fillRect/>
          </a:stretch>
        </p:blipFill>
        <p:spPr>
          <a:xfrm>
            <a:off x="7285055" y="1"/>
            <a:ext cx="4906945" cy="3346704"/>
          </a:xfrm>
          <a:prstGeom prst="rect">
            <a:avLst/>
          </a:prstGeom>
        </p:spPr>
      </p:pic>
      <p:pic>
        <p:nvPicPr>
          <p:cNvPr id="7" name="Picture 6" descr="A couple of people in a kayak&#10;&#10;AI-generated content may be incorrect.">
            <a:extLst>
              <a:ext uri="{FF2B5EF4-FFF2-40B4-BE49-F238E27FC236}">
                <a16:creationId xmlns:a16="http://schemas.microsoft.com/office/drawing/2014/main" id="{F2131D6E-D0A2-FEBD-48DA-2E3F49EE2AAA}"/>
              </a:ext>
            </a:extLst>
          </p:cNvPr>
          <p:cNvPicPr>
            <a:picLocks noChangeAspect="1"/>
          </p:cNvPicPr>
          <p:nvPr/>
        </p:nvPicPr>
        <p:blipFill>
          <a:blip r:embed="rId5" cstate="print">
            <a:extLst>
              <a:ext uri="{28A0092B-C50C-407E-A947-70E740481C1C}">
                <a14:useLocalDpi xmlns:a14="http://schemas.microsoft.com/office/drawing/2010/main" val="0"/>
              </a:ext>
            </a:extLst>
          </a:blip>
          <a:srcRect r="1193" b="-1"/>
          <a:stretch>
            <a:fillRect/>
          </a:stretch>
        </p:blipFill>
        <p:spPr>
          <a:xfrm>
            <a:off x="7285055" y="3511296"/>
            <a:ext cx="4906945" cy="3346704"/>
          </a:xfrm>
          <a:prstGeom prst="rect">
            <a:avLst/>
          </a:prstGeom>
        </p:spPr>
      </p:pic>
    </p:spTree>
    <p:extLst>
      <p:ext uri="{BB962C8B-B14F-4D97-AF65-F5344CB8AC3E}">
        <p14:creationId xmlns:p14="http://schemas.microsoft.com/office/powerpoint/2010/main" val="9763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5730"/>
          <a:stretch>
            <a:fillRect/>
          </a:stretch>
        </p:blipFill>
        <p:spPr>
          <a:xfrm>
            <a:off x="-3048" y="0"/>
            <a:ext cx="12191999" cy="6857990"/>
          </a:xfrm>
          <a:prstGeom prst="rect">
            <a:avLst/>
          </a:prstGeom>
        </p:spPr>
      </p:pic>
      <p:sp>
        <p:nvSpPr>
          <p:cNvPr id="5" name="Title 4"/>
          <p:cNvSpPr>
            <a:spLocks noGrp="1"/>
          </p:cNvSpPr>
          <p:nvPr>
            <p:ph type="title"/>
          </p:nvPr>
        </p:nvSpPr>
        <p:spPr>
          <a:xfrm>
            <a:off x="1376854" y="325550"/>
            <a:ext cx="9778825" cy="165039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rPr>
              <a:t>Operating all year round…</a:t>
            </a:r>
          </a:p>
        </p:txBody>
      </p:sp>
    </p:spTree>
    <p:extLst>
      <p:ext uri="{BB962C8B-B14F-4D97-AF65-F5344CB8AC3E}">
        <p14:creationId xmlns:p14="http://schemas.microsoft.com/office/powerpoint/2010/main" val="254251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People kayaking in the ocean with dolphins&#10;&#10;AI-generated content may be incorrect.">
            <a:extLst>
              <a:ext uri="{FF2B5EF4-FFF2-40B4-BE49-F238E27FC236}">
                <a16:creationId xmlns:a16="http://schemas.microsoft.com/office/drawing/2014/main" id="{9275D7B4-9226-9E63-F31F-04C84A77C17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t="14503" b="7925"/>
          <a:stretch>
            <a:fillRect/>
          </a:stretch>
        </p:blipFill>
        <p:spPr>
          <a:xfrm>
            <a:off x="20" y="1282"/>
            <a:ext cx="12191980" cy="6856718"/>
          </a:xfrm>
          <a:prstGeom prst="rect">
            <a:avLst/>
          </a:prstGeom>
        </p:spPr>
      </p:pic>
      <p:sp>
        <p:nvSpPr>
          <p:cNvPr id="7" name="TextBox 6">
            <a:extLst>
              <a:ext uri="{FF2B5EF4-FFF2-40B4-BE49-F238E27FC236}">
                <a16:creationId xmlns:a16="http://schemas.microsoft.com/office/drawing/2014/main" id="{BF781824-CEDA-B085-BC32-10844B5E3B95}"/>
              </a:ext>
            </a:extLst>
          </p:cNvPr>
          <p:cNvSpPr txBox="1"/>
          <p:nvPr/>
        </p:nvSpPr>
        <p:spPr>
          <a:xfrm>
            <a:off x="232399" y="5820214"/>
            <a:ext cx="8104909" cy="707886"/>
          </a:xfrm>
          <a:prstGeom prst="rect">
            <a:avLst/>
          </a:prstGeom>
          <a:noFill/>
        </p:spPr>
        <p:txBody>
          <a:bodyPr wrap="square" rtlCol="0">
            <a:spAutoFit/>
          </a:bodyPr>
          <a:lstStyle/>
          <a:p>
            <a:r>
              <a:rPr lang="en-NZ" sz="4000" b="1" dirty="0">
                <a:solidFill>
                  <a:schemeClr val="bg1"/>
                </a:solidFill>
              </a:rPr>
              <a:t>Dolphin Season March-May</a:t>
            </a:r>
          </a:p>
        </p:txBody>
      </p:sp>
    </p:spTree>
    <p:extLst>
      <p:ext uri="{BB962C8B-B14F-4D97-AF65-F5344CB8AC3E}">
        <p14:creationId xmlns:p14="http://schemas.microsoft.com/office/powerpoint/2010/main" val="146702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E25708-46C4-EAE9-9E4C-54CB371E654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t="14672" b="1058"/>
          <a:stretch>
            <a:fillRect/>
          </a:stretch>
        </p:blipFill>
        <p:spPr>
          <a:xfrm>
            <a:off x="20" y="0"/>
            <a:ext cx="12191980" cy="6858000"/>
          </a:xfrm>
          <a:prstGeom prst="rect">
            <a:avLst/>
          </a:prstGeom>
        </p:spPr>
      </p:pic>
      <p:sp>
        <p:nvSpPr>
          <p:cNvPr id="4" name="TextBox 3">
            <a:extLst>
              <a:ext uri="{FF2B5EF4-FFF2-40B4-BE49-F238E27FC236}">
                <a16:creationId xmlns:a16="http://schemas.microsoft.com/office/drawing/2014/main" id="{9597434C-EBFD-8E41-DA8D-536AC89ABAD2}"/>
              </a:ext>
            </a:extLst>
          </p:cNvPr>
          <p:cNvSpPr txBox="1"/>
          <p:nvPr/>
        </p:nvSpPr>
        <p:spPr>
          <a:xfrm>
            <a:off x="357352" y="304800"/>
            <a:ext cx="2701937" cy="2506133"/>
          </a:xfrm>
          <a:prstGeom prst="ellipse">
            <a:avLst/>
          </a:prstGeom>
          <a:solidFill>
            <a:srgbClr val="FFFFFF"/>
          </a:solidFill>
          <a:ln w="174625" cmpd="thinThick">
            <a:solidFill>
              <a:srgbClr val="FFFFFF"/>
            </a:solidFill>
          </a:ln>
        </p:spPr>
        <p:txBody>
          <a:bodyPr vert="horz" lIns="91440" tIns="45720" rIns="91440" bIns="45720" rtlCol="0" anchor="ctr">
            <a:normAutofit fontScale="92500" lnSpcReduction="10000"/>
          </a:bodyPr>
          <a:lstStyle/>
          <a:p>
            <a:pPr algn="ctr">
              <a:lnSpc>
                <a:spcPct val="90000"/>
              </a:lnSpc>
              <a:spcBef>
                <a:spcPct val="0"/>
              </a:spcBef>
              <a:spcAft>
                <a:spcPts val="600"/>
              </a:spcAft>
            </a:pPr>
            <a:r>
              <a:rPr lang="en-US" sz="2800" b="1" dirty="0">
                <a:solidFill>
                  <a:srgbClr val="262626"/>
                </a:solidFill>
                <a:latin typeface="+mj-lt"/>
                <a:ea typeface="+mj-ea"/>
                <a:cs typeface="+mj-cs"/>
              </a:rPr>
              <a:t>Annual winter Humpback Whale migration </a:t>
            </a:r>
          </a:p>
        </p:txBody>
      </p:sp>
      <p:pic>
        <p:nvPicPr>
          <p:cNvPr id="2" name="Picture 1">
            <a:extLst>
              <a:ext uri="{FF2B5EF4-FFF2-40B4-BE49-F238E27FC236}">
                <a16:creationId xmlns:a16="http://schemas.microsoft.com/office/drawing/2014/main" id="{B5D20D93-B0A4-3D21-3132-15B05CBC0104}"/>
              </a:ext>
            </a:extLst>
          </p:cNvPr>
          <p:cNvPicPr>
            <a:picLocks noChangeAspect="1"/>
          </p:cNvPicPr>
          <p:nvPr/>
        </p:nvPicPr>
        <p:blipFill>
          <a:blip r:embed="rId4"/>
          <a:stretch>
            <a:fillRect/>
          </a:stretch>
        </p:blipFill>
        <p:spPr>
          <a:xfrm>
            <a:off x="11143398" y="5756128"/>
            <a:ext cx="898063" cy="976422"/>
          </a:xfrm>
          <a:prstGeom prst="rect">
            <a:avLst/>
          </a:prstGeom>
        </p:spPr>
      </p:pic>
    </p:spTree>
    <p:extLst>
      <p:ext uri="{BB962C8B-B14F-4D97-AF65-F5344CB8AC3E}">
        <p14:creationId xmlns:p14="http://schemas.microsoft.com/office/powerpoint/2010/main" val="233507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eal swimming in the water&#10;&#10;AI-generated content may be incorrect.">
            <a:extLst>
              <a:ext uri="{FF2B5EF4-FFF2-40B4-BE49-F238E27FC236}">
                <a16:creationId xmlns:a16="http://schemas.microsoft.com/office/drawing/2014/main" id="{AE989A80-606C-8CBF-9731-E208F5BA7C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Seals on a rock with snow covered mountains in the background&#10;&#10;AI-generated content may be incorrect.">
            <a:extLst>
              <a:ext uri="{FF2B5EF4-FFF2-40B4-BE49-F238E27FC236}">
                <a16:creationId xmlns:a16="http://schemas.microsoft.com/office/drawing/2014/main" id="{2CC8BFCF-A237-5E4A-08BD-4BADCC384E42}"/>
              </a:ext>
            </a:extLst>
          </p:cNvPr>
          <p:cNvPicPr>
            <a:picLocks noChangeAspect="1"/>
          </p:cNvPicPr>
          <p:nvPr/>
        </p:nvPicPr>
        <p:blipFill>
          <a:blip r:embed="rId4">
            <a:extLst>
              <a:ext uri="{28A0092B-C50C-407E-A947-70E740481C1C}">
                <a14:useLocalDpi xmlns:a14="http://schemas.microsoft.com/office/drawing/2010/main" val="0"/>
              </a:ext>
            </a:extLst>
          </a:blip>
          <a:srcRect l="12977" r="1785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735C968E-E6B4-9851-40A1-D92F22FBCE20}"/>
              </a:ext>
            </a:extLst>
          </p:cNvPr>
          <p:cNvSpPr txBox="1"/>
          <p:nvPr/>
        </p:nvSpPr>
        <p:spPr>
          <a:xfrm>
            <a:off x="127818" y="6007509"/>
            <a:ext cx="5751871" cy="707886"/>
          </a:xfrm>
          <a:prstGeom prst="rect">
            <a:avLst/>
          </a:prstGeom>
          <a:noFill/>
        </p:spPr>
        <p:txBody>
          <a:bodyPr wrap="square" rtlCol="0">
            <a:spAutoFit/>
          </a:bodyPr>
          <a:lstStyle/>
          <a:p>
            <a:r>
              <a:rPr lang="en-NZ" sz="4000" b="1" dirty="0">
                <a:solidFill>
                  <a:schemeClr val="bg1"/>
                </a:solidFill>
              </a:rPr>
              <a:t>NZ Fur Seal – year round</a:t>
            </a:r>
          </a:p>
        </p:txBody>
      </p:sp>
    </p:spTree>
    <p:extLst>
      <p:ext uri="{BB962C8B-B14F-4D97-AF65-F5344CB8AC3E}">
        <p14:creationId xmlns:p14="http://schemas.microsoft.com/office/powerpoint/2010/main" val="419231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2B923C-982B-F70F-A378-EF0B5119A29B}"/>
              </a:ext>
            </a:extLst>
          </p:cNvPr>
          <p:cNvPicPr>
            <a:picLocks noChangeAspect="1"/>
          </p:cNvPicPr>
          <p:nvPr/>
        </p:nvPicPr>
        <p:blipFill>
          <a:blip r:embed="rId3"/>
          <a:stretch>
            <a:fillRect/>
          </a:stretch>
        </p:blipFill>
        <p:spPr>
          <a:xfrm>
            <a:off x="3986444" y="0"/>
            <a:ext cx="4052647" cy="2298836"/>
          </a:xfrm>
          <a:prstGeom prst="rect">
            <a:avLst/>
          </a:prstGeom>
        </p:spPr>
      </p:pic>
      <p:pic>
        <p:nvPicPr>
          <p:cNvPr id="6" name="Picture 5">
            <a:extLst>
              <a:ext uri="{FF2B5EF4-FFF2-40B4-BE49-F238E27FC236}">
                <a16:creationId xmlns:a16="http://schemas.microsoft.com/office/drawing/2014/main" id="{15871DE6-5C68-BC1D-BA7F-68CE2C4BC49C}"/>
              </a:ext>
            </a:extLst>
          </p:cNvPr>
          <p:cNvPicPr>
            <a:picLocks noChangeAspect="1"/>
          </p:cNvPicPr>
          <p:nvPr/>
        </p:nvPicPr>
        <p:blipFill>
          <a:blip r:embed="rId4"/>
          <a:stretch>
            <a:fillRect/>
          </a:stretch>
        </p:blipFill>
        <p:spPr>
          <a:xfrm>
            <a:off x="3998406" y="4528810"/>
            <a:ext cx="4052647" cy="2338820"/>
          </a:xfrm>
          <a:prstGeom prst="rect">
            <a:avLst/>
          </a:prstGeom>
        </p:spPr>
      </p:pic>
      <p:sp>
        <p:nvSpPr>
          <p:cNvPr id="9" name="TextBox 8">
            <a:extLst>
              <a:ext uri="{FF2B5EF4-FFF2-40B4-BE49-F238E27FC236}">
                <a16:creationId xmlns:a16="http://schemas.microsoft.com/office/drawing/2014/main" id="{63B67431-D20C-6843-AA43-E68E57FBEB92}"/>
              </a:ext>
            </a:extLst>
          </p:cNvPr>
          <p:cNvSpPr txBox="1"/>
          <p:nvPr/>
        </p:nvSpPr>
        <p:spPr>
          <a:xfrm>
            <a:off x="0" y="0"/>
            <a:ext cx="3998702" cy="6867630"/>
          </a:xfrm>
          <a:prstGeom prst="rect">
            <a:avLst/>
          </a:prstGeom>
          <a:solidFill>
            <a:srgbClr val="33CCCC"/>
          </a:solidFill>
        </p:spPr>
        <p:txBody>
          <a:bodyPr vert="horz" lIns="91440" tIns="45720" rIns="91440" bIns="45720" rtlCol="0" anchor="b">
            <a:normAutofit/>
          </a:bodyPr>
          <a:lstStyle/>
          <a:p>
            <a:pPr algn="ctr">
              <a:lnSpc>
                <a:spcPct val="90000"/>
              </a:lnSpc>
              <a:spcBef>
                <a:spcPct val="0"/>
              </a:spcBef>
              <a:spcAft>
                <a:spcPts val="600"/>
              </a:spcAft>
            </a:pPr>
            <a:endParaRPr lang="en-US" sz="4800" kern="1200" dirty="0">
              <a:solidFill>
                <a:srgbClr val="FFFFFF"/>
              </a:solidFill>
              <a:latin typeface="+mj-lt"/>
              <a:ea typeface="+mj-ea"/>
              <a:cs typeface="+mj-cs"/>
            </a:endParaRPr>
          </a:p>
        </p:txBody>
      </p:sp>
      <p:pic>
        <p:nvPicPr>
          <p:cNvPr id="7" name="Picture 6">
            <a:extLst>
              <a:ext uri="{FF2B5EF4-FFF2-40B4-BE49-F238E27FC236}">
                <a16:creationId xmlns:a16="http://schemas.microsoft.com/office/drawing/2014/main" id="{B28FCB4D-CAFB-189C-06CE-22C989BC87BA}"/>
              </a:ext>
            </a:extLst>
          </p:cNvPr>
          <p:cNvPicPr>
            <a:picLocks noChangeAspect="1"/>
          </p:cNvPicPr>
          <p:nvPr/>
        </p:nvPicPr>
        <p:blipFill>
          <a:blip r:embed="rId5"/>
          <a:stretch>
            <a:fillRect/>
          </a:stretch>
        </p:blipFill>
        <p:spPr>
          <a:xfrm>
            <a:off x="3998406" y="2298836"/>
            <a:ext cx="4040685" cy="2240281"/>
          </a:xfrm>
          <a:prstGeom prst="rect">
            <a:avLst/>
          </a:prstGeom>
        </p:spPr>
      </p:pic>
      <p:sp>
        <p:nvSpPr>
          <p:cNvPr id="10" name="TextBox 9">
            <a:extLst>
              <a:ext uri="{FF2B5EF4-FFF2-40B4-BE49-F238E27FC236}">
                <a16:creationId xmlns:a16="http://schemas.microsoft.com/office/drawing/2014/main" id="{188EC381-4FE2-B2CC-81B9-79EDD2AA0CF1}"/>
              </a:ext>
            </a:extLst>
          </p:cNvPr>
          <p:cNvSpPr txBox="1"/>
          <p:nvPr/>
        </p:nvSpPr>
        <p:spPr>
          <a:xfrm>
            <a:off x="657884" y="4546295"/>
            <a:ext cx="2461846" cy="461665"/>
          </a:xfrm>
          <a:prstGeom prst="rect">
            <a:avLst/>
          </a:prstGeom>
          <a:noFill/>
        </p:spPr>
        <p:txBody>
          <a:bodyPr wrap="square" rtlCol="0">
            <a:spAutoFit/>
          </a:bodyPr>
          <a:lstStyle/>
          <a:p>
            <a:pPr algn="ctr"/>
            <a:r>
              <a:rPr lang="en-NZ" sz="2400" b="1" dirty="0">
                <a:solidFill>
                  <a:schemeClr val="bg1"/>
                </a:solidFill>
              </a:rPr>
              <a:t>Kayak &amp; Zip</a:t>
            </a:r>
          </a:p>
        </p:txBody>
      </p:sp>
      <p:sp>
        <p:nvSpPr>
          <p:cNvPr id="12" name="TextBox 11">
            <a:extLst>
              <a:ext uri="{FF2B5EF4-FFF2-40B4-BE49-F238E27FC236}">
                <a16:creationId xmlns:a16="http://schemas.microsoft.com/office/drawing/2014/main" id="{E77C0A91-9562-6853-FBD0-09E281DC86B4}"/>
              </a:ext>
            </a:extLst>
          </p:cNvPr>
          <p:cNvSpPr txBox="1"/>
          <p:nvPr/>
        </p:nvSpPr>
        <p:spPr>
          <a:xfrm>
            <a:off x="942460" y="2298836"/>
            <a:ext cx="1892695" cy="461665"/>
          </a:xfrm>
          <a:prstGeom prst="rect">
            <a:avLst/>
          </a:prstGeom>
          <a:noFill/>
        </p:spPr>
        <p:txBody>
          <a:bodyPr wrap="square" rtlCol="0">
            <a:spAutoFit/>
          </a:bodyPr>
          <a:lstStyle/>
          <a:p>
            <a:pPr algn="ctr"/>
            <a:r>
              <a:rPr lang="en-NZ" sz="2400" b="1" dirty="0">
                <a:solidFill>
                  <a:schemeClr val="bg1"/>
                </a:solidFill>
              </a:rPr>
              <a:t>Kayak &amp; Fly</a:t>
            </a:r>
          </a:p>
        </p:txBody>
      </p:sp>
      <p:pic>
        <p:nvPicPr>
          <p:cNvPr id="4" name="Picture 3">
            <a:extLst>
              <a:ext uri="{FF2B5EF4-FFF2-40B4-BE49-F238E27FC236}">
                <a16:creationId xmlns:a16="http://schemas.microsoft.com/office/drawing/2014/main" id="{A92D0561-AE6A-D8A8-8267-C62139D4180F}"/>
              </a:ext>
            </a:extLst>
          </p:cNvPr>
          <p:cNvPicPr>
            <a:picLocks noChangeAspect="1"/>
          </p:cNvPicPr>
          <p:nvPr/>
        </p:nvPicPr>
        <p:blipFill>
          <a:blip r:embed="rId6"/>
          <a:stretch>
            <a:fillRect/>
          </a:stretch>
        </p:blipFill>
        <p:spPr>
          <a:xfrm>
            <a:off x="8496826" y="5093165"/>
            <a:ext cx="2884533" cy="800458"/>
          </a:xfrm>
          <a:prstGeom prst="rect">
            <a:avLst/>
          </a:prstGeom>
        </p:spPr>
      </p:pic>
      <p:pic>
        <p:nvPicPr>
          <p:cNvPr id="2" name="Picture 1">
            <a:extLst>
              <a:ext uri="{FF2B5EF4-FFF2-40B4-BE49-F238E27FC236}">
                <a16:creationId xmlns:a16="http://schemas.microsoft.com/office/drawing/2014/main" id="{16DED582-E6B5-316B-87A3-DB3B4E43E0CD}"/>
              </a:ext>
            </a:extLst>
          </p:cNvPr>
          <p:cNvPicPr>
            <a:picLocks noChangeAspect="1"/>
          </p:cNvPicPr>
          <p:nvPr/>
        </p:nvPicPr>
        <p:blipFill>
          <a:blip r:embed="rId7"/>
          <a:stretch>
            <a:fillRect/>
          </a:stretch>
        </p:blipFill>
        <p:spPr>
          <a:xfrm>
            <a:off x="8628435" y="413677"/>
            <a:ext cx="2850204" cy="1489231"/>
          </a:xfrm>
          <a:prstGeom prst="rect">
            <a:avLst/>
          </a:prstGeom>
        </p:spPr>
      </p:pic>
      <p:pic>
        <p:nvPicPr>
          <p:cNvPr id="3" name="Picture 2">
            <a:extLst>
              <a:ext uri="{FF2B5EF4-FFF2-40B4-BE49-F238E27FC236}">
                <a16:creationId xmlns:a16="http://schemas.microsoft.com/office/drawing/2014/main" id="{60D33D5E-EA6C-2618-247D-8907CBC19782}"/>
              </a:ext>
            </a:extLst>
          </p:cNvPr>
          <p:cNvPicPr>
            <a:picLocks noChangeAspect="1"/>
          </p:cNvPicPr>
          <p:nvPr/>
        </p:nvPicPr>
        <p:blipFill>
          <a:blip r:embed="rId8"/>
          <a:stretch>
            <a:fillRect/>
          </a:stretch>
        </p:blipFill>
        <p:spPr>
          <a:xfrm>
            <a:off x="8628435" y="2760501"/>
            <a:ext cx="2850203" cy="1075952"/>
          </a:xfrm>
          <a:prstGeom prst="rect">
            <a:avLst/>
          </a:prstGeom>
        </p:spPr>
      </p:pic>
      <p:sp>
        <p:nvSpPr>
          <p:cNvPr id="8" name="TextBox 7">
            <a:extLst>
              <a:ext uri="{FF2B5EF4-FFF2-40B4-BE49-F238E27FC236}">
                <a16:creationId xmlns:a16="http://schemas.microsoft.com/office/drawing/2014/main" id="{DE409A8F-DC4D-B528-1C67-5D6AECF59DE7}"/>
              </a:ext>
            </a:extLst>
          </p:cNvPr>
          <p:cNvSpPr txBox="1"/>
          <p:nvPr/>
        </p:nvSpPr>
        <p:spPr>
          <a:xfrm>
            <a:off x="145599" y="364588"/>
            <a:ext cx="3730840" cy="1569660"/>
          </a:xfrm>
          <a:prstGeom prst="rect">
            <a:avLst/>
          </a:prstGeom>
          <a:noFill/>
        </p:spPr>
        <p:txBody>
          <a:bodyPr wrap="square" rtlCol="0">
            <a:spAutoFit/>
          </a:bodyPr>
          <a:lstStyle/>
          <a:p>
            <a:pPr algn="ctr"/>
            <a:r>
              <a:rPr kumimoji="0" lang="en-US" sz="4800" b="1" i="0" u="none" strike="noStrike" kern="1200" cap="none" spc="0" normalizeH="0" baseline="0" noProof="0" dirty="0">
                <a:ln>
                  <a:noFill/>
                </a:ln>
                <a:solidFill>
                  <a:srgbClr val="FFFFFF"/>
                </a:solidFill>
                <a:effectLst/>
                <a:uLnTx/>
                <a:uFillTx/>
                <a:latin typeface="Calibri Light" panose="020F0302020204030204"/>
                <a:ea typeface="+mn-ea"/>
                <a:cs typeface="+mn-cs"/>
              </a:rPr>
              <a:t>EXPERIENCE</a:t>
            </a:r>
          </a:p>
          <a:p>
            <a:pPr algn="ctr"/>
            <a:r>
              <a:rPr kumimoji="0" lang="en-US" sz="4800" b="1" i="0" u="none" strike="noStrike" kern="1200" cap="none" spc="0" normalizeH="0" baseline="0" noProof="0" dirty="0">
                <a:ln>
                  <a:noFill/>
                </a:ln>
                <a:solidFill>
                  <a:srgbClr val="FFFFFF"/>
                </a:solidFill>
                <a:effectLst/>
                <a:uLnTx/>
                <a:uFillTx/>
                <a:latin typeface="Calibri Light" panose="020F0302020204030204"/>
                <a:ea typeface="+mn-ea"/>
                <a:cs typeface="+mn-cs"/>
              </a:rPr>
              <a:t>KAIKŌURA </a:t>
            </a:r>
            <a:endParaRPr lang="en-NZ" b="1" dirty="0"/>
          </a:p>
        </p:txBody>
      </p:sp>
      <p:cxnSp>
        <p:nvCxnSpPr>
          <p:cNvPr id="13" name="Straight Connector 12">
            <a:extLst>
              <a:ext uri="{FF2B5EF4-FFF2-40B4-BE49-F238E27FC236}">
                <a16:creationId xmlns:a16="http://schemas.microsoft.com/office/drawing/2014/main" id="{7C42BC46-2092-9C9E-966E-834A9A5071FF}"/>
              </a:ext>
            </a:extLst>
          </p:cNvPr>
          <p:cNvCxnSpPr/>
          <p:nvPr/>
        </p:nvCxnSpPr>
        <p:spPr>
          <a:xfrm>
            <a:off x="8039091" y="2298836"/>
            <a:ext cx="4152909" cy="0"/>
          </a:xfrm>
          <a:prstGeom prst="line">
            <a:avLst/>
          </a:prstGeom>
          <a:ln w="41275">
            <a:solidFill>
              <a:srgbClr val="33CCCC"/>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87F7872-5926-2F1A-46FC-570E0228E371}"/>
              </a:ext>
            </a:extLst>
          </p:cNvPr>
          <p:cNvCxnSpPr/>
          <p:nvPr/>
        </p:nvCxnSpPr>
        <p:spPr>
          <a:xfrm>
            <a:off x="8039091" y="4539117"/>
            <a:ext cx="4141241" cy="0"/>
          </a:xfrm>
          <a:prstGeom prst="line">
            <a:avLst/>
          </a:prstGeom>
          <a:ln w="41275">
            <a:solidFill>
              <a:srgbClr val="33CCCC"/>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8402AA8C-038D-D4CA-2CB8-07B0144E3728}"/>
              </a:ext>
            </a:extLst>
          </p:cNvPr>
          <p:cNvSpPr txBox="1"/>
          <p:nvPr/>
        </p:nvSpPr>
        <p:spPr>
          <a:xfrm>
            <a:off x="145599" y="2981378"/>
            <a:ext cx="3730840" cy="738664"/>
          </a:xfrm>
          <a:prstGeom prst="rect">
            <a:avLst/>
          </a:prstGeom>
          <a:noFill/>
        </p:spPr>
        <p:txBody>
          <a:bodyPr wrap="square" rtlCol="0">
            <a:spAutoFit/>
          </a:bodyPr>
          <a:lstStyle/>
          <a:p>
            <a:pPr algn="ctr"/>
            <a:r>
              <a:rPr lang="en-NZ" sz="1400" dirty="0"/>
              <a:t>Combining a whale watching flight</a:t>
            </a:r>
          </a:p>
          <a:p>
            <a:pPr algn="ctr"/>
            <a:r>
              <a:rPr lang="en-NZ" sz="1400" dirty="0"/>
              <a:t>with a guided wildlife kayak tour</a:t>
            </a:r>
            <a:r>
              <a:rPr lang="en-US" sz="1400" dirty="0"/>
              <a:t> show casing the marine wildlife from the sea to the air.</a:t>
            </a:r>
            <a:endParaRPr lang="en-NZ" sz="1400" dirty="0"/>
          </a:p>
        </p:txBody>
      </p:sp>
      <p:sp>
        <p:nvSpPr>
          <p:cNvPr id="21" name="TextBox 20">
            <a:extLst>
              <a:ext uri="{FF2B5EF4-FFF2-40B4-BE49-F238E27FC236}">
                <a16:creationId xmlns:a16="http://schemas.microsoft.com/office/drawing/2014/main" id="{46FC64C1-7BB8-62F7-6A79-28FF97293C14}"/>
              </a:ext>
            </a:extLst>
          </p:cNvPr>
          <p:cNvSpPr txBox="1"/>
          <p:nvPr/>
        </p:nvSpPr>
        <p:spPr>
          <a:xfrm>
            <a:off x="327378" y="5199131"/>
            <a:ext cx="3379039" cy="738664"/>
          </a:xfrm>
          <a:prstGeom prst="rect">
            <a:avLst/>
          </a:prstGeom>
          <a:noFill/>
        </p:spPr>
        <p:txBody>
          <a:bodyPr wrap="square" rtlCol="0">
            <a:spAutoFit/>
          </a:bodyPr>
          <a:lstStyle/>
          <a:p>
            <a:pPr algn="ctr"/>
            <a:r>
              <a:rPr lang="en-US" sz="1400" dirty="0"/>
              <a:t>Explore the beauty of Kaikōura 's diverse wildlife and nature by paddling with the marine locals and zipping over 5 lines</a:t>
            </a:r>
            <a:endParaRPr lang="en-NZ" sz="1400" dirty="0"/>
          </a:p>
        </p:txBody>
      </p:sp>
    </p:spTree>
    <p:extLst>
      <p:ext uri="{BB962C8B-B14F-4D97-AF65-F5344CB8AC3E}">
        <p14:creationId xmlns:p14="http://schemas.microsoft.com/office/powerpoint/2010/main" val="64649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4EC917-BE82-47A7-39F6-A859E8995895}"/>
              </a:ext>
            </a:extLst>
          </p:cNvPr>
          <p:cNvPicPr>
            <a:picLocks noChangeAspect="1"/>
          </p:cNvPicPr>
          <p:nvPr/>
        </p:nvPicPr>
        <p:blipFill>
          <a:blip r:embed="rId3">
            <a:extLst>
              <a:ext uri="{28A0092B-C50C-407E-A947-70E740481C1C}">
                <a14:useLocalDpi xmlns:a14="http://schemas.microsoft.com/office/drawing/2010/main" val="0"/>
              </a:ext>
            </a:extLst>
          </a:blip>
          <a:srcRect t="18174" b="6840"/>
          <a:stretch/>
        </p:blipFill>
        <p:spPr>
          <a:xfrm>
            <a:off x="20" y="1282"/>
            <a:ext cx="12191980" cy="6856718"/>
          </a:xfrm>
          <a:prstGeom prst="rect">
            <a:avLst/>
          </a:prstGeom>
        </p:spPr>
      </p:pic>
      <p:pic>
        <p:nvPicPr>
          <p:cNvPr id="2" name="Picture 1">
            <a:extLst>
              <a:ext uri="{FF2B5EF4-FFF2-40B4-BE49-F238E27FC236}">
                <a16:creationId xmlns:a16="http://schemas.microsoft.com/office/drawing/2014/main" id="{F2421A99-A111-039F-6D9A-55DFB5FD772F}"/>
              </a:ext>
            </a:extLst>
          </p:cNvPr>
          <p:cNvPicPr>
            <a:picLocks noChangeAspect="1"/>
          </p:cNvPicPr>
          <p:nvPr/>
        </p:nvPicPr>
        <p:blipFill>
          <a:blip r:embed="rId4"/>
          <a:stretch>
            <a:fillRect/>
          </a:stretch>
        </p:blipFill>
        <p:spPr>
          <a:xfrm>
            <a:off x="10751820" y="5355150"/>
            <a:ext cx="1111653" cy="1206396"/>
          </a:xfrm>
          <a:prstGeom prst="rect">
            <a:avLst/>
          </a:prstGeom>
        </p:spPr>
      </p:pic>
    </p:spTree>
    <p:extLst>
      <p:ext uri="{BB962C8B-B14F-4D97-AF65-F5344CB8AC3E}">
        <p14:creationId xmlns:p14="http://schemas.microsoft.com/office/powerpoint/2010/main" val="301318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nline Media 5" title="Sunset Evening Classic Tour@KaikouraKayaks Watch in 1080p HD">
            <a:hlinkClick r:id="" action="ppaction://media"/>
            <a:extLst>
              <a:ext uri="{FF2B5EF4-FFF2-40B4-BE49-F238E27FC236}">
                <a16:creationId xmlns:a16="http://schemas.microsoft.com/office/drawing/2014/main" id="{5E4F9FA3-3AB9-AAE4-02B0-56A75FA6CBFA}"/>
              </a:ext>
            </a:extLst>
          </p:cNvPr>
          <p:cNvPicPr>
            <a:picLocks noGrp="1" noRot="1" noChangeAspect="1"/>
          </p:cNvPicPr>
          <p:nvPr>
            <p:ph idx="1"/>
            <a:videoFile r:link="rId1"/>
          </p:nvPr>
        </p:nvPicPr>
        <p:blipFill>
          <a:blip r:embed="rId3"/>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425454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nline Media 4" title="Kaikoura Kayaks Promo Video - Watch in 1080p HD @KaikouraKayaks">
            <a:hlinkClick r:id="" action="ppaction://media"/>
            <a:extLst>
              <a:ext uri="{FF2B5EF4-FFF2-40B4-BE49-F238E27FC236}">
                <a16:creationId xmlns:a16="http://schemas.microsoft.com/office/drawing/2014/main" id="{91EA1C1C-7C9D-D57A-C7CE-7EBFCAC41F97}"/>
              </a:ext>
            </a:extLst>
          </p:cNvPr>
          <p:cNvPicPr>
            <a:picLocks noGrp="1" noRot="1" noChangeAspect="1"/>
          </p:cNvPicPr>
          <p:nvPr>
            <p:ph idx="1"/>
            <a:videoFile r:link="rId1"/>
          </p:nvPr>
        </p:nvPicPr>
        <p:blipFill>
          <a:blip r:embed="rId3"/>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104149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nline Media 4" title="Dolphin Season Kaikoura Kayaks">
            <a:hlinkClick r:id="" action="ppaction://media"/>
            <a:extLst>
              <a:ext uri="{FF2B5EF4-FFF2-40B4-BE49-F238E27FC236}">
                <a16:creationId xmlns:a16="http://schemas.microsoft.com/office/drawing/2014/main" id="{C2A27615-2665-8926-D6C5-8A560BD3A0A4}"/>
              </a:ext>
            </a:extLst>
          </p:cNvPr>
          <p:cNvPicPr>
            <a:picLocks noGrp="1" noRot="1" noChangeAspect="1"/>
          </p:cNvPicPr>
          <p:nvPr>
            <p:ph idx="1"/>
            <a:videoFile r:link="rId1"/>
          </p:nvPr>
        </p:nvPicPr>
        <p:blipFill>
          <a:blip r:embed="rId3"/>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234602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A32124A60AA449B0C49AD1F4CEB25B" ma:contentTypeVersion="12" ma:contentTypeDescription="Create a new document." ma:contentTypeScope="" ma:versionID="cc05d778fc3f9a9360c95b620161c4b8">
  <xsd:schema xmlns:xsd="http://www.w3.org/2001/XMLSchema" xmlns:xs="http://www.w3.org/2001/XMLSchema" xmlns:p="http://schemas.microsoft.com/office/2006/metadata/properties" xmlns:ns3="e3265ee9-aecc-4df0-8f59-943cd8104b75" targetNamespace="http://schemas.microsoft.com/office/2006/metadata/properties" ma:root="true" ma:fieldsID="b1ae956c8b32fed8fa0747868dcfae28" ns3:_="">
    <xsd:import namespace="e3265ee9-aecc-4df0-8f59-943cd8104b7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LengthInSeconds" minOccurs="0"/>
                <xsd:element ref="ns3:MediaServiceDateTaken" minOccurs="0"/>
                <xsd:element ref="ns3:MediaServiceLocation" minOccurs="0"/>
                <xsd:element ref="ns3:MediaServiceGenerationTime" minOccurs="0"/>
                <xsd:element ref="ns3:MediaServiceEventHashCode" minOccurs="0"/>
                <xsd:element ref="ns3:MediaServiceOCR"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265ee9-aecc-4df0-8f59-943cd8104b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description="" ma:hidden="true" ma:indexed="true" ma:internalName="MediaServiceObjectDetectorVersions"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6A664C-4B42-45C6-8902-F4F06B5A6B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265ee9-aecc-4df0-8f59-943cd8104b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A4B474-3862-4B33-BF64-49309CED27A5}">
  <ds:schemaRefs>
    <ds:schemaRef ds:uri="http://schemas.microsoft.com/sharepoint/v3/contenttype/forms"/>
  </ds:schemaRefs>
</ds:datastoreItem>
</file>

<file path=customXml/itemProps3.xml><?xml version="1.0" encoding="utf-8"?>
<ds:datastoreItem xmlns:ds="http://schemas.openxmlformats.org/officeDocument/2006/customXml" ds:itemID="{F0751FEF-FCFD-42DC-8C9D-6AA35DD9C684}">
  <ds:schemaRefs>
    <ds:schemaRef ds:uri="http://www.w3.org/XML/1998/namespace"/>
    <ds:schemaRef ds:uri="http://schemas.microsoft.com/office/2006/metadata/properties"/>
    <ds:schemaRef ds:uri="http://schemas.openxmlformats.org/package/2006/metadata/core-propertie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e3265ee9-aecc-4df0-8f59-943cd8104b75"/>
  </ds:schemaRefs>
</ds:datastoreItem>
</file>

<file path=docProps/app.xml><?xml version="1.0" encoding="utf-8"?>
<Properties xmlns="http://schemas.openxmlformats.org/officeDocument/2006/extended-properties" xmlns:vt="http://schemas.openxmlformats.org/officeDocument/2006/docPropsVTypes">
  <Template/>
  <TotalTime>15341</TotalTime>
  <Words>461</Words>
  <Application>Microsoft Office PowerPoint</Application>
  <PresentationFormat>Widescreen</PresentationFormat>
  <Paragraphs>73</Paragraphs>
  <Slides>19</Slides>
  <Notes>11</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YAFdJjTk5UU_0</vt:lpstr>
      <vt:lpstr>Aptos</vt:lpstr>
      <vt:lpstr>Aptos Display</vt:lpstr>
      <vt:lpstr>Arial</vt:lpstr>
      <vt:lpstr>Calibri Light</vt:lpstr>
      <vt:lpstr>Century Gothic</vt:lpstr>
      <vt:lpstr>Office Theme</vt:lpstr>
      <vt:lpstr>PowerPoint Presentation</vt:lpstr>
      <vt:lpstr>PowerPoint Presentation</vt:lpstr>
      <vt:lpstr>PowerPoint Presentation</vt:lpstr>
      <vt:lpstr>The journey starts here…. where the mountains meet the sea</vt:lpstr>
      <vt:lpstr>Meet the locals…</vt:lpstr>
      <vt:lpstr>Ready to go..</vt:lpstr>
      <vt:lpstr>PowerPoint Presentation</vt:lpstr>
      <vt:lpstr>PowerPoint Presentation</vt:lpstr>
      <vt:lpstr>PowerPoint Presentation</vt:lpstr>
      <vt:lpstr>PowerPoint Presentation</vt:lpstr>
      <vt:lpstr>Operating all year 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Foy</dc:creator>
  <cp:keywords/>
  <cp:lastModifiedBy>Kaikoura Kayaks</cp:lastModifiedBy>
  <cp:revision>156</cp:revision>
  <dcterms:created xsi:type="dcterms:W3CDTF">2016-06-22T01:39:57Z</dcterms:created>
  <dcterms:modified xsi:type="dcterms:W3CDTF">2025-09-06T19:58:08Z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TC034605439991</vt:lpwstr>
  </property>
  <property fmtid="{D5CDD505-2E9C-101B-9397-08002B2CF9AE}" pid="3" name="ContentTypeId">
    <vt:lpwstr>0x0101001AA32124A60AA449B0C49AD1F4CEB25B</vt:lpwstr>
  </property>
</Properties>
</file>